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8"/>
  </p:notesMasterIdLst>
  <p:sldIdLst>
    <p:sldId id="272" r:id="rId2"/>
    <p:sldId id="257" r:id="rId3"/>
    <p:sldId id="258" r:id="rId4"/>
    <p:sldId id="259" r:id="rId5"/>
    <p:sldId id="260" r:id="rId6"/>
    <p:sldId id="261" r:id="rId7"/>
    <p:sldId id="264" r:id="rId8"/>
    <p:sldId id="262" r:id="rId9"/>
    <p:sldId id="263" r:id="rId10"/>
    <p:sldId id="265" r:id="rId11"/>
    <p:sldId id="266" r:id="rId12"/>
    <p:sldId id="267" r:id="rId13"/>
    <p:sldId id="268" r:id="rId14"/>
    <p:sldId id="269" r:id="rId15"/>
    <p:sldId id="270" r:id="rId16"/>
    <p:sldId id="271" r:id="rId17"/>
  </p:sldIdLst>
  <p:sldSz cx="14760575" cy="2124075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4" autoAdjust="0"/>
    <p:restoredTop sz="94660"/>
  </p:normalViewPr>
  <p:slideViewPr>
    <p:cSldViewPr snapToGrid="0">
      <p:cViewPr varScale="1">
        <p:scale>
          <a:sx n="27" d="100"/>
          <a:sy n="27" d="100"/>
        </p:scale>
        <p:origin x="2702"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cs-CZ"/>
          </a:p>
        </p:txBody>
      </p:sp>
      <p:sp>
        <p:nvSpPr>
          <p:cNvPr id="3" name="Zástupný symbol pro datum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431ECF96-C9A7-4E28-9730-EC2058580B5D}" type="datetimeFigureOut">
              <a:rPr lang="cs-CZ" smtClean="0"/>
              <a:t>10.12.2023</a:t>
            </a:fld>
            <a:endParaRPr lang="cs-CZ"/>
          </a:p>
        </p:txBody>
      </p:sp>
      <p:sp>
        <p:nvSpPr>
          <p:cNvPr id="4" name="Zástupný symbol pro obrázek snímku 3"/>
          <p:cNvSpPr>
            <a:spLocks noGrp="1" noRot="1" noChangeAspect="1"/>
          </p:cNvSpPr>
          <p:nvPr>
            <p:ph type="sldImg" idx="2"/>
          </p:nvPr>
        </p:nvSpPr>
        <p:spPr>
          <a:xfrm>
            <a:off x="2270125" y="1252538"/>
            <a:ext cx="2347913" cy="3381375"/>
          </a:xfrm>
          <a:prstGeom prst="rect">
            <a:avLst/>
          </a:prstGeom>
          <a:noFill/>
          <a:ln w="12700">
            <a:solidFill>
              <a:prstClr val="black"/>
            </a:solidFill>
          </a:ln>
        </p:spPr>
        <p:txBody>
          <a:bodyPr vert="horz" lIns="96606" tIns="48303" rIns="96606" bIns="48303" rtlCol="0" anchor="ctr"/>
          <a:lstStyle/>
          <a:p>
            <a:endParaRPr lang="cs-CZ"/>
          </a:p>
        </p:txBody>
      </p:sp>
      <p:sp>
        <p:nvSpPr>
          <p:cNvPr id="5" name="Zástupný symbol pro poznámky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cs-CZ"/>
          </a:p>
        </p:txBody>
      </p:sp>
      <p:sp>
        <p:nvSpPr>
          <p:cNvPr id="7" name="Zástupný symbol pro číslo snímku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51D9876E-67AC-4B09-8645-9B72C2B2BBAB}" type="slidenum">
              <a:rPr lang="cs-CZ" smtClean="0"/>
              <a:t>‹#›</a:t>
            </a:fld>
            <a:endParaRPr lang="cs-CZ"/>
          </a:p>
        </p:txBody>
      </p:sp>
    </p:spTree>
    <p:extLst>
      <p:ext uri="{BB962C8B-B14F-4D97-AF65-F5344CB8AC3E}">
        <p14:creationId xmlns:p14="http://schemas.microsoft.com/office/powerpoint/2010/main" val="2543759541"/>
      </p:ext>
    </p:extLst>
  </p:cSld>
  <p:clrMap bg1="lt1" tx1="dk1" bg2="lt2" tx2="dk2" accent1="accent1" accent2="accent2" accent3="accent3" accent4="accent4" accent5="accent5" accent6="accent6" hlink="hlink" folHlink="folHlink"/>
  <p:notesStyle>
    <a:lvl1pPr marL="0" algn="l" defTabSz="1728033" rtl="0" eaLnBrk="1" latinLnBrk="0" hangingPunct="1">
      <a:defRPr sz="2268" kern="1200">
        <a:solidFill>
          <a:schemeClr val="tx1"/>
        </a:solidFill>
        <a:latin typeface="+mn-lt"/>
        <a:ea typeface="+mn-ea"/>
        <a:cs typeface="+mn-cs"/>
      </a:defRPr>
    </a:lvl1pPr>
    <a:lvl2pPr marL="864017" algn="l" defTabSz="1728033" rtl="0" eaLnBrk="1" latinLnBrk="0" hangingPunct="1">
      <a:defRPr sz="2268" kern="1200">
        <a:solidFill>
          <a:schemeClr val="tx1"/>
        </a:solidFill>
        <a:latin typeface="+mn-lt"/>
        <a:ea typeface="+mn-ea"/>
        <a:cs typeface="+mn-cs"/>
      </a:defRPr>
    </a:lvl2pPr>
    <a:lvl3pPr marL="1728033" algn="l" defTabSz="1728033" rtl="0" eaLnBrk="1" latinLnBrk="0" hangingPunct="1">
      <a:defRPr sz="2268" kern="1200">
        <a:solidFill>
          <a:schemeClr val="tx1"/>
        </a:solidFill>
        <a:latin typeface="+mn-lt"/>
        <a:ea typeface="+mn-ea"/>
        <a:cs typeface="+mn-cs"/>
      </a:defRPr>
    </a:lvl3pPr>
    <a:lvl4pPr marL="2592050" algn="l" defTabSz="1728033" rtl="0" eaLnBrk="1" latinLnBrk="0" hangingPunct="1">
      <a:defRPr sz="2268" kern="1200">
        <a:solidFill>
          <a:schemeClr val="tx1"/>
        </a:solidFill>
        <a:latin typeface="+mn-lt"/>
        <a:ea typeface="+mn-ea"/>
        <a:cs typeface="+mn-cs"/>
      </a:defRPr>
    </a:lvl4pPr>
    <a:lvl5pPr marL="3456066" algn="l" defTabSz="1728033" rtl="0" eaLnBrk="1" latinLnBrk="0" hangingPunct="1">
      <a:defRPr sz="2268" kern="1200">
        <a:solidFill>
          <a:schemeClr val="tx1"/>
        </a:solidFill>
        <a:latin typeface="+mn-lt"/>
        <a:ea typeface="+mn-ea"/>
        <a:cs typeface="+mn-cs"/>
      </a:defRPr>
    </a:lvl5pPr>
    <a:lvl6pPr marL="4320083" algn="l" defTabSz="1728033" rtl="0" eaLnBrk="1" latinLnBrk="0" hangingPunct="1">
      <a:defRPr sz="2268" kern="1200">
        <a:solidFill>
          <a:schemeClr val="tx1"/>
        </a:solidFill>
        <a:latin typeface="+mn-lt"/>
        <a:ea typeface="+mn-ea"/>
        <a:cs typeface="+mn-cs"/>
      </a:defRPr>
    </a:lvl6pPr>
    <a:lvl7pPr marL="5184099" algn="l" defTabSz="1728033" rtl="0" eaLnBrk="1" latinLnBrk="0" hangingPunct="1">
      <a:defRPr sz="2268" kern="1200">
        <a:solidFill>
          <a:schemeClr val="tx1"/>
        </a:solidFill>
        <a:latin typeface="+mn-lt"/>
        <a:ea typeface="+mn-ea"/>
        <a:cs typeface="+mn-cs"/>
      </a:defRPr>
    </a:lvl7pPr>
    <a:lvl8pPr marL="6048116" algn="l" defTabSz="1728033" rtl="0" eaLnBrk="1" latinLnBrk="0" hangingPunct="1">
      <a:defRPr sz="2268" kern="1200">
        <a:solidFill>
          <a:schemeClr val="tx1"/>
        </a:solidFill>
        <a:latin typeface="+mn-lt"/>
        <a:ea typeface="+mn-ea"/>
        <a:cs typeface="+mn-cs"/>
      </a:defRPr>
    </a:lvl8pPr>
    <a:lvl9pPr marL="6912132" algn="l" defTabSz="1728033" rtl="0" eaLnBrk="1" latinLnBrk="0" hangingPunct="1">
      <a:defRPr sz="226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107043" y="3476208"/>
            <a:ext cx="12546489" cy="7394928"/>
          </a:xfrm>
        </p:spPr>
        <p:txBody>
          <a:bodyPr anchor="b"/>
          <a:lstStyle>
            <a:lvl1pPr algn="ctr">
              <a:defRPr sz="9685"/>
            </a:lvl1pPr>
          </a:lstStyle>
          <a:p>
            <a:r>
              <a:rPr lang="cs-CZ"/>
              <a:t>Kliknutím lze upravit styl.</a:t>
            </a:r>
            <a:endParaRPr lang="en-US" dirty="0"/>
          </a:p>
        </p:txBody>
      </p:sp>
      <p:sp>
        <p:nvSpPr>
          <p:cNvPr id="3" name="Subtitle 2"/>
          <p:cNvSpPr>
            <a:spLocks noGrp="1"/>
          </p:cNvSpPr>
          <p:nvPr>
            <p:ph type="subTitle" idx="1"/>
          </p:nvPr>
        </p:nvSpPr>
        <p:spPr>
          <a:xfrm>
            <a:off x="1845072" y="11156312"/>
            <a:ext cx="11070431" cy="5128263"/>
          </a:xfrm>
        </p:spPr>
        <p:txBody>
          <a:bodyPr/>
          <a:lstStyle>
            <a:lvl1pPr marL="0" indent="0" algn="ctr">
              <a:buNone/>
              <a:defRPr sz="3874"/>
            </a:lvl1pPr>
            <a:lvl2pPr marL="738012" indent="0" algn="ctr">
              <a:buNone/>
              <a:defRPr sz="3228"/>
            </a:lvl2pPr>
            <a:lvl3pPr marL="1476024" indent="0" algn="ctr">
              <a:buNone/>
              <a:defRPr sz="2906"/>
            </a:lvl3pPr>
            <a:lvl4pPr marL="2214037" indent="0" algn="ctr">
              <a:buNone/>
              <a:defRPr sz="2583"/>
            </a:lvl4pPr>
            <a:lvl5pPr marL="2952049" indent="0" algn="ctr">
              <a:buNone/>
              <a:defRPr sz="2583"/>
            </a:lvl5pPr>
            <a:lvl6pPr marL="3690061" indent="0" algn="ctr">
              <a:buNone/>
              <a:defRPr sz="2583"/>
            </a:lvl6pPr>
            <a:lvl7pPr marL="4428073" indent="0" algn="ctr">
              <a:buNone/>
              <a:defRPr sz="2583"/>
            </a:lvl7pPr>
            <a:lvl8pPr marL="5166086" indent="0" algn="ctr">
              <a:buNone/>
              <a:defRPr sz="2583"/>
            </a:lvl8pPr>
            <a:lvl9pPr marL="5904098" indent="0" algn="ctr">
              <a:buNone/>
              <a:defRPr sz="2583"/>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D0472B73-95C6-4836-AC1C-0151F20882D8}" type="datetime1">
              <a:rPr lang="cs-CZ" smtClean="0"/>
              <a:t>10.12.2023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FD742AC-4BF5-4357-B0AB-4622AFD7A02B}" type="slidenum">
              <a:rPr lang="cs-CZ" smtClean="0"/>
              <a:t>‹#›</a:t>
            </a:fld>
            <a:endParaRPr lang="cs-CZ"/>
          </a:p>
        </p:txBody>
      </p:sp>
    </p:spTree>
    <p:extLst>
      <p:ext uri="{BB962C8B-B14F-4D97-AF65-F5344CB8AC3E}">
        <p14:creationId xmlns:p14="http://schemas.microsoft.com/office/powerpoint/2010/main" val="542521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151B02A-463B-4997-8A20-9AB4FC1F4D3F}" type="datetime1">
              <a:rPr lang="cs-CZ" smtClean="0"/>
              <a:t>10.12.2023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FD742AC-4BF5-4357-B0AB-4622AFD7A02B}" type="slidenum">
              <a:rPr lang="cs-CZ" smtClean="0"/>
              <a:t>‹#›</a:t>
            </a:fld>
            <a:endParaRPr lang="cs-CZ"/>
          </a:p>
        </p:txBody>
      </p:sp>
    </p:spTree>
    <p:extLst>
      <p:ext uri="{BB962C8B-B14F-4D97-AF65-F5344CB8AC3E}">
        <p14:creationId xmlns:p14="http://schemas.microsoft.com/office/powerpoint/2010/main" val="1174226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63037" y="1130873"/>
            <a:ext cx="3182749" cy="1800055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014790" y="1130873"/>
            <a:ext cx="9363740" cy="18000554"/>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F3886BA-D5FA-4A1B-A2A2-678CEF445302}" type="datetime1">
              <a:rPr lang="cs-CZ" smtClean="0"/>
              <a:t>10.12.2023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FD742AC-4BF5-4357-B0AB-4622AFD7A02B}" type="slidenum">
              <a:rPr lang="cs-CZ" smtClean="0"/>
              <a:t>‹#›</a:t>
            </a:fld>
            <a:endParaRPr lang="cs-CZ"/>
          </a:p>
        </p:txBody>
      </p:sp>
    </p:spTree>
    <p:extLst>
      <p:ext uri="{BB962C8B-B14F-4D97-AF65-F5344CB8AC3E}">
        <p14:creationId xmlns:p14="http://schemas.microsoft.com/office/powerpoint/2010/main" val="874386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07F84BA-7F87-4782-9D51-59FAE3F77C64}" type="datetime1">
              <a:rPr lang="cs-CZ" smtClean="0"/>
              <a:t>10.12.2023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FD742AC-4BF5-4357-B0AB-4622AFD7A02B}" type="slidenum">
              <a:rPr lang="cs-CZ" smtClean="0"/>
              <a:t>‹#›</a:t>
            </a:fld>
            <a:endParaRPr lang="cs-CZ"/>
          </a:p>
        </p:txBody>
      </p:sp>
    </p:spTree>
    <p:extLst>
      <p:ext uri="{BB962C8B-B14F-4D97-AF65-F5344CB8AC3E}">
        <p14:creationId xmlns:p14="http://schemas.microsoft.com/office/powerpoint/2010/main" val="198134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007103" y="5295443"/>
            <a:ext cx="12730996" cy="8835560"/>
          </a:xfrm>
        </p:spPr>
        <p:txBody>
          <a:bodyPr anchor="b"/>
          <a:lstStyle>
            <a:lvl1pPr>
              <a:defRPr sz="9685"/>
            </a:lvl1pPr>
          </a:lstStyle>
          <a:p>
            <a:r>
              <a:rPr lang="cs-CZ"/>
              <a:t>Kliknutím lze upravit styl.</a:t>
            </a:r>
            <a:endParaRPr lang="en-US" dirty="0"/>
          </a:p>
        </p:txBody>
      </p:sp>
      <p:sp>
        <p:nvSpPr>
          <p:cNvPr id="3" name="Text Placeholder 2"/>
          <p:cNvSpPr>
            <a:spLocks noGrp="1"/>
          </p:cNvSpPr>
          <p:nvPr>
            <p:ph type="body" idx="1"/>
          </p:nvPr>
        </p:nvSpPr>
        <p:spPr>
          <a:xfrm>
            <a:off x="1007103" y="14214591"/>
            <a:ext cx="12730996" cy="4646413"/>
          </a:xfrm>
        </p:spPr>
        <p:txBody>
          <a:bodyPr/>
          <a:lstStyle>
            <a:lvl1pPr marL="0" indent="0">
              <a:buNone/>
              <a:defRPr sz="3874">
                <a:solidFill>
                  <a:schemeClr val="tx1"/>
                </a:solidFill>
              </a:defRPr>
            </a:lvl1pPr>
            <a:lvl2pPr marL="738012" indent="0">
              <a:buNone/>
              <a:defRPr sz="3228">
                <a:solidFill>
                  <a:schemeClr val="tx1">
                    <a:tint val="75000"/>
                  </a:schemeClr>
                </a:solidFill>
              </a:defRPr>
            </a:lvl2pPr>
            <a:lvl3pPr marL="1476024" indent="0">
              <a:buNone/>
              <a:defRPr sz="2906">
                <a:solidFill>
                  <a:schemeClr val="tx1">
                    <a:tint val="75000"/>
                  </a:schemeClr>
                </a:solidFill>
              </a:defRPr>
            </a:lvl3pPr>
            <a:lvl4pPr marL="2214037" indent="0">
              <a:buNone/>
              <a:defRPr sz="2583">
                <a:solidFill>
                  <a:schemeClr val="tx1">
                    <a:tint val="75000"/>
                  </a:schemeClr>
                </a:solidFill>
              </a:defRPr>
            </a:lvl4pPr>
            <a:lvl5pPr marL="2952049" indent="0">
              <a:buNone/>
              <a:defRPr sz="2583">
                <a:solidFill>
                  <a:schemeClr val="tx1">
                    <a:tint val="75000"/>
                  </a:schemeClr>
                </a:solidFill>
              </a:defRPr>
            </a:lvl5pPr>
            <a:lvl6pPr marL="3690061" indent="0">
              <a:buNone/>
              <a:defRPr sz="2583">
                <a:solidFill>
                  <a:schemeClr val="tx1">
                    <a:tint val="75000"/>
                  </a:schemeClr>
                </a:solidFill>
              </a:defRPr>
            </a:lvl6pPr>
            <a:lvl7pPr marL="4428073" indent="0">
              <a:buNone/>
              <a:defRPr sz="2583">
                <a:solidFill>
                  <a:schemeClr val="tx1">
                    <a:tint val="75000"/>
                  </a:schemeClr>
                </a:solidFill>
              </a:defRPr>
            </a:lvl7pPr>
            <a:lvl8pPr marL="5166086" indent="0">
              <a:buNone/>
              <a:defRPr sz="2583">
                <a:solidFill>
                  <a:schemeClr val="tx1">
                    <a:tint val="75000"/>
                  </a:schemeClr>
                </a:solidFill>
              </a:defRPr>
            </a:lvl8pPr>
            <a:lvl9pPr marL="5904098" indent="0">
              <a:buNone/>
              <a:defRPr sz="2583">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AEA3E4B4-FA9A-468B-AF51-6B5D24AD6E2E}" type="datetime1">
              <a:rPr lang="cs-CZ" smtClean="0"/>
              <a:t>10.12.2023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FD742AC-4BF5-4357-B0AB-4622AFD7A02B}" type="slidenum">
              <a:rPr lang="cs-CZ" smtClean="0"/>
              <a:t>‹#›</a:t>
            </a:fld>
            <a:endParaRPr lang="cs-CZ"/>
          </a:p>
        </p:txBody>
      </p:sp>
    </p:spTree>
    <p:extLst>
      <p:ext uri="{BB962C8B-B14F-4D97-AF65-F5344CB8AC3E}">
        <p14:creationId xmlns:p14="http://schemas.microsoft.com/office/powerpoint/2010/main" val="428111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14790" y="5654366"/>
            <a:ext cx="6273244" cy="1347706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472541" y="5654366"/>
            <a:ext cx="6273244" cy="1347706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3913B5DA-5D1A-4BDA-A9B5-66203CE25C8A}" type="datetime1">
              <a:rPr lang="cs-CZ" smtClean="0"/>
              <a:t>10.12.2023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FD742AC-4BF5-4357-B0AB-4622AFD7A02B}" type="slidenum">
              <a:rPr lang="cs-CZ" smtClean="0"/>
              <a:t>‹#›</a:t>
            </a:fld>
            <a:endParaRPr lang="cs-CZ"/>
          </a:p>
        </p:txBody>
      </p:sp>
    </p:spTree>
    <p:extLst>
      <p:ext uri="{BB962C8B-B14F-4D97-AF65-F5344CB8AC3E}">
        <p14:creationId xmlns:p14="http://schemas.microsoft.com/office/powerpoint/2010/main" val="838164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016712" y="1130878"/>
            <a:ext cx="12730996" cy="4105563"/>
          </a:xfrm>
        </p:spPr>
        <p:txBody>
          <a:bodyPr/>
          <a:lstStyle/>
          <a:p>
            <a:r>
              <a:rPr lang="cs-CZ"/>
              <a:t>Kliknutím lze upravit styl.</a:t>
            </a:r>
            <a:endParaRPr lang="en-US" dirty="0"/>
          </a:p>
        </p:txBody>
      </p:sp>
      <p:sp>
        <p:nvSpPr>
          <p:cNvPr id="3" name="Text Placeholder 2"/>
          <p:cNvSpPr>
            <a:spLocks noGrp="1"/>
          </p:cNvSpPr>
          <p:nvPr>
            <p:ph type="body" idx="1"/>
          </p:nvPr>
        </p:nvSpPr>
        <p:spPr>
          <a:xfrm>
            <a:off x="1016714" y="5206935"/>
            <a:ext cx="6244414" cy="2551839"/>
          </a:xfrm>
        </p:spPr>
        <p:txBody>
          <a:bodyPr anchor="b"/>
          <a:lstStyle>
            <a:lvl1pPr marL="0" indent="0">
              <a:buNone/>
              <a:defRPr sz="3874" b="1"/>
            </a:lvl1pPr>
            <a:lvl2pPr marL="738012" indent="0">
              <a:buNone/>
              <a:defRPr sz="3228" b="1"/>
            </a:lvl2pPr>
            <a:lvl3pPr marL="1476024" indent="0">
              <a:buNone/>
              <a:defRPr sz="2906" b="1"/>
            </a:lvl3pPr>
            <a:lvl4pPr marL="2214037" indent="0">
              <a:buNone/>
              <a:defRPr sz="2583" b="1"/>
            </a:lvl4pPr>
            <a:lvl5pPr marL="2952049" indent="0">
              <a:buNone/>
              <a:defRPr sz="2583" b="1"/>
            </a:lvl5pPr>
            <a:lvl6pPr marL="3690061" indent="0">
              <a:buNone/>
              <a:defRPr sz="2583" b="1"/>
            </a:lvl6pPr>
            <a:lvl7pPr marL="4428073" indent="0">
              <a:buNone/>
              <a:defRPr sz="2583" b="1"/>
            </a:lvl7pPr>
            <a:lvl8pPr marL="5166086" indent="0">
              <a:buNone/>
              <a:defRPr sz="2583" b="1"/>
            </a:lvl8pPr>
            <a:lvl9pPr marL="5904098" indent="0">
              <a:buNone/>
              <a:defRPr sz="2583" b="1"/>
            </a:lvl9pPr>
          </a:lstStyle>
          <a:p>
            <a:pPr lvl="0"/>
            <a:r>
              <a:rPr lang="cs-CZ"/>
              <a:t>Upravte styly předlohy textu.</a:t>
            </a:r>
          </a:p>
        </p:txBody>
      </p:sp>
      <p:sp>
        <p:nvSpPr>
          <p:cNvPr id="4" name="Content Placeholder 3"/>
          <p:cNvSpPr>
            <a:spLocks noGrp="1"/>
          </p:cNvSpPr>
          <p:nvPr>
            <p:ph sz="half" idx="2"/>
          </p:nvPr>
        </p:nvSpPr>
        <p:spPr>
          <a:xfrm>
            <a:off x="1016714" y="7758774"/>
            <a:ext cx="6244414" cy="11411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472542" y="5206935"/>
            <a:ext cx="6275167" cy="2551839"/>
          </a:xfrm>
        </p:spPr>
        <p:txBody>
          <a:bodyPr anchor="b"/>
          <a:lstStyle>
            <a:lvl1pPr marL="0" indent="0">
              <a:buNone/>
              <a:defRPr sz="3874" b="1"/>
            </a:lvl1pPr>
            <a:lvl2pPr marL="738012" indent="0">
              <a:buNone/>
              <a:defRPr sz="3228" b="1"/>
            </a:lvl2pPr>
            <a:lvl3pPr marL="1476024" indent="0">
              <a:buNone/>
              <a:defRPr sz="2906" b="1"/>
            </a:lvl3pPr>
            <a:lvl4pPr marL="2214037" indent="0">
              <a:buNone/>
              <a:defRPr sz="2583" b="1"/>
            </a:lvl4pPr>
            <a:lvl5pPr marL="2952049" indent="0">
              <a:buNone/>
              <a:defRPr sz="2583" b="1"/>
            </a:lvl5pPr>
            <a:lvl6pPr marL="3690061" indent="0">
              <a:buNone/>
              <a:defRPr sz="2583" b="1"/>
            </a:lvl6pPr>
            <a:lvl7pPr marL="4428073" indent="0">
              <a:buNone/>
              <a:defRPr sz="2583" b="1"/>
            </a:lvl7pPr>
            <a:lvl8pPr marL="5166086" indent="0">
              <a:buNone/>
              <a:defRPr sz="2583" b="1"/>
            </a:lvl8pPr>
            <a:lvl9pPr marL="5904098" indent="0">
              <a:buNone/>
              <a:defRPr sz="2583" b="1"/>
            </a:lvl9pPr>
          </a:lstStyle>
          <a:p>
            <a:pPr lvl="0"/>
            <a:r>
              <a:rPr lang="cs-CZ"/>
              <a:t>Upravte styly předlohy textu.</a:t>
            </a:r>
          </a:p>
        </p:txBody>
      </p:sp>
      <p:sp>
        <p:nvSpPr>
          <p:cNvPr id="6" name="Content Placeholder 5"/>
          <p:cNvSpPr>
            <a:spLocks noGrp="1"/>
          </p:cNvSpPr>
          <p:nvPr>
            <p:ph sz="quarter" idx="4"/>
          </p:nvPr>
        </p:nvSpPr>
        <p:spPr>
          <a:xfrm>
            <a:off x="7472542" y="7758774"/>
            <a:ext cx="6275167" cy="11411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0E512482-216F-47F1-925E-6FCFD871623D}" type="datetime1">
              <a:rPr lang="cs-CZ" smtClean="0"/>
              <a:t>10.12.2023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FD742AC-4BF5-4357-B0AB-4622AFD7A02B}" type="slidenum">
              <a:rPr lang="cs-CZ" smtClean="0"/>
              <a:t>‹#›</a:t>
            </a:fld>
            <a:endParaRPr lang="cs-CZ"/>
          </a:p>
        </p:txBody>
      </p:sp>
    </p:spTree>
    <p:extLst>
      <p:ext uri="{BB962C8B-B14F-4D97-AF65-F5344CB8AC3E}">
        <p14:creationId xmlns:p14="http://schemas.microsoft.com/office/powerpoint/2010/main" val="654102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93135723-3D6D-4AC6-93A7-477B8E9B6B20}" type="datetime1">
              <a:rPr lang="cs-CZ" smtClean="0"/>
              <a:t>10.12.2023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FD742AC-4BF5-4357-B0AB-4622AFD7A02B}" type="slidenum">
              <a:rPr lang="cs-CZ" smtClean="0"/>
              <a:t>‹#›</a:t>
            </a:fld>
            <a:endParaRPr lang="cs-CZ"/>
          </a:p>
        </p:txBody>
      </p:sp>
    </p:spTree>
    <p:extLst>
      <p:ext uri="{BB962C8B-B14F-4D97-AF65-F5344CB8AC3E}">
        <p14:creationId xmlns:p14="http://schemas.microsoft.com/office/powerpoint/2010/main" val="1395707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138C0-6AB1-480B-9D5E-E75A55BE2A31}" type="datetime1">
              <a:rPr lang="cs-CZ" smtClean="0"/>
              <a:t>10.12.2023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FD742AC-4BF5-4357-B0AB-4622AFD7A02B}" type="slidenum">
              <a:rPr lang="cs-CZ" smtClean="0"/>
              <a:t>‹#›</a:t>
            </a:fld>
            <a:endParaRPr lang="cs-CZ"/>
          </a:p>
        </p:txBody>
      </p:sp>
    </p:spTree>
    <p:extLst>
      <p:ext uri="{BB962C8B-B14F-4D97-AF65-F5344CB8AC3E}">
        <p14:creationId xmlns:p14="http://schemas.microsoft.com/office/powerpoint/2010/main" val="168603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016712" y="1416050"/>
            <a:ext cx="4760670" cy="4956175"/>
          </a:xfrm>
        </p:spPr>
        <p:txBody>
          <a:bodyPr anchor="b"/>
          <a:lstStyle>
            <a:lvl1pPr>
              <a:defRPr sz="5165"/>
            </a:lvl1pPr>
          </a:lstStyle>
          <a:p>
            <a:r>
              <a:rPr lang="cs-CZ"/>
              <a:t>Kliknutím lze upravit styl.</a:t>
            </a:r>
            <a:endParaRPr lang="en-US" dirty="0"/>
          </a:p>
        </p:txBody>
      </p:sp>
      <p:sp>
        <p:nvSpPr>
          <p:cNvPr id="3" name="Content Placeholder 2"/>
          <p:cNvSpPr>
            <a:spLocks noGrp="1"/>
          </p:cNvSpPr>
          <p:nvPr>
            <p:ph idx="1"/>
          </p:nvPr>
        </p:nvSpPr>
        <p:spPr>
          <a:xfrm>
            <a:off x="6275167" y="3058279"/>
            <a:ext cx="7472541" cy="15094700"/>
          </a:xfrm>
        </p:spPr>
        <p:txBody>
          <a:bodyPr/>
          <a:lstStyle>
            <a:lvl1pPr>
              <a:defRPr sz="5165"/>
            </a:lvl1pPr>
            <a:lvl2pPr>
              <a:defRPr sz="4520"/>
            </a:lvl2pPr>
            <a:lvl3pPr>
              <a:defRPr sz="3874"/>
            </a:lvl3pPr>
            <a:lvl4pPr>
              <a:defRPr sz="3228"/>
            </a:lvl4pPr>
            <a:lvl5pPr>
              <a:defRPr sz="3228"/>
            </a:lvl5pPr>
            <a:lvl6pPr>
              <a:defRPr sz="3228"/>
            </a:lvl6pPr>
            <a:lvl7pPr>
              <a:defRPr sz="3228"/>
            </a:lvl7pPr>
            <a:lvl8pPr>
              <a:defRPr sz="3228"/>
            </a:lvl8pPr>
            <a:lvl9pPr>
              <a:defRPr sz="3228"/>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016712" y="6372225"/>
            <a:ext cx="4760670" cy="11805335"/>
          </a:xfrm>
        </p:spPr>
        <p:txBody>
          <a:bodyPr/>
          <a:lstStyle>
            <a:lvl1pPr marL="0" indent="0">
              <a:buNone/>
              <a:defRPr sz="2583"/>
            </a:lvl1pPr>
            <a:lvl2pPr marL="738012" indent="0">
              <a:buNone/>
              <a:defRPr sz="2260"/>
            </a:lvl2pPr>
            <a:lvl3pPr marL="1476024" indent="0">
              <a:buNone/>
              <a:defRPr sz="1937"/>
            </a:lvl3pPr>
            <a:lvl4pPr marL="2214037" indent="0">
              <a:buNone/>
              <a:defRPr sz="1614"/>
            </a:lvl4pPr>
            <a:lvl5pPr marL="2952049" indent="0">
              <a:buNone/>
              <a:defRPr sz="1614"/>
            </a:lvl5pPr>
            <a:lvl6pPr marL="3690061" indent="0">
              <a:buNone/>
              <a:defRPr sz="1614"/>
            </a:lvl6pPr>
            <a:lvl7pPr marL="4428073" indent="0">
              <a:buNone/>
              <a:defRPr sz="1614"/>
            </a:lvl7pPr>
            <a:lvl8pPr marL="5166086" indent="0">
              <a:buNone/>
              <a:defRPr sz="1614"/>
            </a:lvl8pPr>
            <a:lvl9pPr marL="5904098" indent="0">
              <a:buNone/>
              <a:defRPr sz="1614"/>
            </a:lvl9pPr>
          </a:lstStyle>
          <a:p>
            <a:pPr lvl="0"/>
            <a:r>
              <a:rPr lang="cs-CZ"/>
              <a:t>Upravte styly předlohy textu.</a:t>
            </a:r>
          </a:p>
        </p:txBody>
      </p:sp>
      <p:sp>
        <p:nvSpPr>
          <p:cNvPr id="5" name="Date Placeholder 4"/>
          <p:cNvSpPr>
            <a:spLocks noGrp="1"/>
          </p:cNvSpPr>
          <p:nvPr>
            <p:ph type="dt" sz="half" idx="10"/>
          </p:nvPr>
        </p:nvSpPr>
        <p:spPr/>
        <p:txBody>
          <a:bodyPr/>
          <a:lstStyle/>
          <a:p>
            <a:fld id="{259A2822-3214-4132-A107-5B2F47D38BE8}" type="datetime1">
              <a:rPr lang="cs-CZ" smtClean="0"/>
              <a:t>10.12.2023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FD742AC-4BF5-4357-B0AB-4622AFD7A02B}" type="slidenum">
              <a:rPr lang="cs-CZ" smtClean="0"/>
              <a:t>‹#›</a:t>
            </a:fld>
            <a:endParaRPr lang="cs-CZ"/>
          </a:p>
        </p:txBody>
      </p:sp>
    </p:spTree>
    <p:extLst>
      <p:ext uri="{BB962C8B-B14F-4D97-AF65-F5344CB8AC3E}">
        <p14:creationId xmlns:p14="http://schemas.microsoft.com/office/powerpoint/2010/main" val="89638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016712" y="1416050"/>
            <a:ext cx="4760670" cy="4956175"/>
          </a:xfrm>
        </p:spPr>
        <p:txBody>
          <a:bodyPr anchor="b"/>
          <a:lstStyle>
            <a:lvl1pPr>
              <a:defRPr sz="5165"/>
            </a:lvl1pPr>
          </a:lstStyle>
          <a:p>
            <a:r>
              <a:rPr lang="cs-CZ"/>
              <a:t>Kliknutím lze upravit styl.</a:t>
            </a:r>
            <a:endParaRPr lang="en-US" dirty="0"/>
          </a:p>
        </p:txBody>
      </p:sp>
      <p:sp>
        <p:nvSpPr>
          <p:cNvPr id="3" name="Picture Placeholder 2"/>
          <p:cNvSpPr>
            <a:spLocks noGrp="1" noChangeAspect="1"/>
          </p:cNvSpPr>
          <p:nvPr>
            <p:ph type="pic" idx="1"/>
          </p:nvPr>
        </p:nvSpPr>
        <p:spPr>
          <a:xfrm>
            <a:off x="6275167" y="3058279"/>
            <a:ext cx="7472541" cy="15094700"/>
          </a:xfrm>
        </p:spPr>
        <p:txBody>
          <a:bodyPr anchor="t"/>
          <a:lstStyle>
            <a:lvl1pPr marL="0" indent="0">
              <a:buNone/>
              <a:defRPr sz="5165"/>
            </a:lvl1pPr>
            <a:lvl2pPr marL="738012" indent="0">
              <a:buNone/>
              <a:defRPr sz="4520"/>
            </a:lvl2pPr>
            <a:lvl3pPr marL="1476024" indent="0">
              <a:buNone/>
              <a:defRPr sz="3874"/>
            </a:lvl3pPr>
            <a:lvl4pPr marL="2214037" indent="0">
              <a:buNone/>
              <a:defRPr sz="3228"/>
            </a:lvl4pPr>
            <a:lvl5pPr marL="2952049" indent="0">
              <a:buNone/>
              <a:defRPr sz="3228"/>
            </a:lvl5pPr>
            <a:lvl6pPr marL="3690061" indent="0">
              <a:buNone/>
              <a:defRPr sz="3228"/>
            </a:lvl6pPr>
            <a:lvl7pPr marL="4428073" indent="0">
              <a:buNone/>
              <a:defRPr sz="3228"/>
            </a:lvl7pPr>
            <a:lvl8pPr marL="5166086" indent="0">
              <a:buNone/>
              <a:defRPr sz="3228"/>
            </a:lvl8pPr>
            <a:lvl9pPr marL="5904098" indent="0">
              <a:buNone/>
              <a:defRPr sz="3228"/>
            </a:lvl9pPr>
          </a:lstStyle>
          <a:p>
            <a:r>
              <a:rPr lang="cs-CZ"/>
              <a:t>Kliknutím na ikonu přidáte obrázek.</a:t>
            </a:r>
            <a:endParaRPr lang="en-US" dirty="0"/>
          </a:p>
        </p:txBody>
      </p:sp>
      <p:sp>
        <p:nvSpPr>
          <p:cNvPr id="4" name="Text Placeholder 3"/>
          <p:cNvSpPr>
            <a:spLocks noGrp="1"/>
          </p:cNvSpPr>
          <p:nvPr>
            <p:ph type="body" sz="half" idx="2"/>
          </p:nvPr>
        </p:nvSpPr>
        <p:spPr>
          <a:xfrm>
            <a:off x="1016712" y="6372225"/>
            <a:ext cx="4760670" cy="11805335"/>
          </a:xfrm>
        </p:spPr>
        <p:txBody>
          <a:bodyPr/>
          <a:lstStyle>
            <a:lvl1pPr marL="0" indent="0">
              <a:buNone/>
              <a:defRPr sz="2583"/>
            </a:lvl1pPr>
            <a:lvl2pPr marL="738012" indent="0">
              <a:buNone/>
              <a:defRPr sz="2260"/>
            </a:lvl2pPr>
            <a:lvl3pPr marL="1476024" indent="0">
              <a:buNone/>
              <a:defRPr sz="1937"/>
            </a:lvl3pPr>
            <a:lvl4pPr marL="2214037" indent="0">
              <a:buNone/>
              <a:defRPr sz="1614"/>
            </a:lvl4pPr>
            <a:lvl5pPr marL="2952049" indent="0">
              <a:buNone/>
              <a:defRPr sz="1614"/>
            </a:lvl5pPr>
            <a:lvl6pPr marL="3690061" indent="0">
              <a:buNone/>
              <a:defRPr sz="1614"/>
            </a:lvl6pPr>
            <a:lvl7pPr marL="4428073" indent="0">
              <a:buNone/>
              <a:defRPr sz="1614"/>
            </a:lvl7pPr>
            <a:lvl8pPr marL="5166086" indent="0">
              <a:buNone/>
              <a:defRPr sz="1614"/>
            </a:lvl8pPr>
            <a:lvl9pPr marL="5904098" indent="0">
              <a:buNone/>
              <a:defRPr sz="1614"/>
            </a:lvl9pPr>
          </a:lstStyle>
          <a:p>
            <a:pPr lvl="0"/>
            <a:r>
              <a:rPr lang="cs-CZ"/>
              <a:t>Upravte styly předlohy textu.</a:t>
            </a:r>
          </a:p>
        </p:txBody>
      </p:sp>
      <p:sp>
        <p:nvSpPr>
          <p:cNvPr id="5" name="Date Placeholder 4"/>
          <p:cNvSpPr>
            <a:spLocks noGrp="1"/>
          </p:cNvSpPr>
          <p:nvPr>
            <p:ph type="dt" sz="half" idx="10"/>
          </p:nvPr>
        </p:nvSpPr>
        <p:spPr/>
        <p:txBody>
          <a:bodyPr/>
          <a:lstStyle/>
          <a:p>
            <a:fld id="{6BBD895D-0722-4950-9AD8-F3D21472981E}" type="datetime1">
              <a:rPr lang="cs-CZ" smtClean="0"/>
              <a:t>10.12.2023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FD742AC-4BF5-4357-B0AB-4622AFD7A02B}" type="slidenum">
              <a:rPr lang="cs-CZ" smtClean="0"/>
              <a:t>‹#›</a:t>
            </a:fld>
            <a:endParaRPr lang="cs-CZ"/>
          </a:p>
        </p:txBody>
      </p:sp>
    </p:spTree>
    <p:extLst>
      <p:ext uri="{BB962C8B-B14F-4D97-AF65-F5344CB8AC3E}">
        <p14:creationId xmlns:p14="http://schemas.microsoft.com/office/powerpoint/2010/main" val="3838462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4790" y="1130878"/>
            <a:ext cx="12730996" cy="410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14790" y="5654366"/>
            <a:ext cx="12730996" cy="13477061"/>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14790" y="19687033"/>
            <a:ext cx="3321129" cy="1130873"/>
          </a:xfrm>
          <a:prstGeom prst="rect">
            <a:avLst/>
          </a:prstGeom>
        </p:spPr>
        <p:txBody>
          <a:bodyPr vert="horz" lIns="91440" tIns="45720" rIns="91440" bIns="45720" rtlCol="0" anchor="ctr"/>
          <a:lstStyle>
            <a:lvl1pPr algn="l">
              <a:defRPr sz="1937">
                <a:solidFill>
                  <a:schemeClr val="tx1">
                    <a:tint val="75000"/>
                  </a:schemeClr>
                </a:solidFill>
              </a:defRPr>
            </a:lvl1pPr>
          </a:lstStyle>
          <a:p>
            <a:fld id="{E80AFF51-3980-4856-A3A6-090D8EA6A21E}" type="datetime1">
              <a:rPr lang="cs-CZ" smtClean="0"/>
              <a:t>10.12.2023</a:t>
            </a:fld>
            <a:endParaRPr lang="cs-CZ"/>
          </a:p>
        </p:txBody>
      </p:sp>
      <p:sp>
        <p:nvSpPr>
          <p:cNvPr id="5" name="Footer Placeholder 4"/>
          <p:cNvSpPr>
            <a:spLocks noGrp="1"/>
          </p:cNvSpPr>
          <p:nvPr>
            <p:ph type="ftr" sz="quarter" idx="3"/>
          </p:nvPr>
        </p:nvSpPr>
        <p:spPr>
          <a:xfrm>
            <a:off x="4889441" y="19687033"/>
            <a:ext cx="4981694" cy="1130873"/>
          </a:xfrm>
          <a:prstGeom prst="rect">
            <a:avLst/>
          </a:prstGeom>
        </p:spPr>
        <p:txBody>
          <a:bodyPr vert="horz" lIns="91440" tIns="45720" rIns="91440" bIns="45720" rtlCol="0" anchor="ctr"/>
          <a:lstStyle>
            <a:lvl1pPr algn="ctr">
              <a:defRPr sz="1937">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0424656" y="19687033"/>
            <a:ext cx="3321129" cy="1130873"/>
          </a:xfrm>
          <a:prstGeom prst="rect">
            <a:avLst/>
          </a:prstGeom>
        </p:spPr>
        <p:txBody>
          <a:bodyPr vert="horz" lIns="91440" tIns="45720" rIns="91440" bIns="45720" rtlCol="0" anchor="ctr"/>
          <a:lstStyle>
            <a:lvl1pPr algn="r">
              <a:defRPr sz="1937">
                <a:solidFill>
                  <a:schemeClr val="tx1">
                    <a:tint val="75000"/>
                  </a:schemeClr>
                </a:solidFill>
              </a:defRPr>
            </a:lvl1pPr>
          </a:lstStyle>
          <a:p>
            <a:fld id="{5FD742AC-4BF5-4357-B0AB-4622AFD7A02B}" type="slidenum">
              <a:rPr lang="cs-CZ" smtClean="0"/>
              <a:t>‹#›</a:t>
            </a:fld>
            <a:endParaRPr lang="cs-CZ"/>
          </a:p>
        </p:txBody>
      </p:sp>
    </p:spTree>
    <p:extLst>
      <p:ext uri="{BB962C8B-B14F-4D97-AF65-F5344CB8AC3E}">
        <p14:creationId xmlns:p14="http://schemas.microsoft.com/office/powerpoint/2010/main" val="20846861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1476024" rtl="0" eaLnBrk="1" latinLnBrk="0" hangingPunct="1">
        <a:lnSpc>
          <a:spcPct val="90000"/>
        </a:lnSpc>
        <a:spcBef>
          <a:spcPct val="0"/>
        </a:spcBef>
        <a:buNone/>
        <a:defRPr sz="7102" kern="1200">
          <a:solidFill>
            <a:schemeClr val="tx1"/>
          </a:solidFill>
          <a:latin typeface="+mj-lt"/>
          <a:ea typeface="+mj-ea"/>
          <a:cs typeface="+mj-cs"/>
        </a:defRPr>
      </a:lvl1pPr>
    </p:titleStyle>
    <p:bodyStyle>
      <a:lvl1pPr marL="369006" indent="-369006" algn="l" defTabSz="1476024" rtl="0" eaLnBrk="1" latinLnBrk="0" hangingPunct="1">
        <a:lnSpc>
          <a:spcPct val="90000"/>
        </a:lnSpc>
        <a:spcBef>
          <a:spcPts val="1614"/>
        </a:spcBef>
        <a:buFont typeface="Arial" panose="020B0604020202020204" pitchFamily="34" charset="0"/>
        <a:buChar char="•"/>
        <a:defRPr sz="4520" kern="1200">
          <a:solidFill>
            <a:schemeClr val="tx1"/>
          </a:solidFill>
          <a:latin typeface="+mn-lt"/>
          <a:ea typeface="+mn-ea"/>
          <a:cs typeface="+mn-cs"/>
        </a:defRPr>
      </a:lvl1pPr>
      <a:lvl2pPr marL="1107018" indent="-369006" algn="l" defTabSz="1476024" rtl="0" eaLnBrk="1" latinLnBrk="0" hangingPunct="1">
        <a:lnSpc>
          <a:spcPct val="90000"/>
        </a:lnSpc>
        <a:spcBef>
          <a:spcPts val="807"/>
        </a:spcBef>
        <a:buFont typeface="Arial" panose="020B0604020202020204" pitchFamily="34" charset="0"/>
        <a:buChar char="•"/>
        <a:defRPr sz="3874" kern="1200">
          <a:solidFill>
            <a:schemeClr val="tx1"/>
          </a:solidFill>
          <a:latin typeface="+mn-lt"/>
          <a:ea typeface="+mn-ea"/>
          <a:cs typeface="+mn-cs"/>
        </a:defRPr>
      </a:lvl2pPr>
      <a:lvl3pPr marL="1845031" indent="-369006" algn="l" defTabSz="1476024" rtl="0" eaLnBrk="1" latinLnBrk="0" hangingPunct="1">
        <a:lnSpc>
          <a:spcPct val="90000"/>
        </a:lnSpc>
        <a:spcBef>
          <a:spcPts val="807"/>
        </a:spcBef>
        <a:buFont typeface="Arial" panose="020B0604020202020204" pitchFamily="34" charset="0"/>
        <a:buChar char="•"/>
        <a:defRPr sz="3228" kern="1200">
          <a:solidFill>
            <a:schemeClr val="tx1"/>
          </a:solidFill>
          <a:latin typeface="+mn-lt"/>
          <a:ea typeface="+mn-ea"/>
          <a:cs typeface="+mn-cs"/>
        </a:defRPr>
      </a:lvl3pPr>
      <a:lvl4pPr marL="2583043" indent="-369006" algn="l" defTabSz="1476024" rtl="0" eaLnBrk="1" latinLnBrk="0" hangingPunct="1">
        <a:lnSpc>
          <a:spcPct val="90000"/>
        </a:lnSpc>
        <a:spcBef>
          <a:spcPts val="807"/>
        </a:spcBef>
        <a:buFont typeface="Arial" panose="020B0604020202020204" pitchFamily="34" charset="0"/>
        <a:buChar char="•"/>
        <a:defRPr sz="2906" kern="1200">
          <a:solidFill>
            <a:schemeClr val="tx1"/>
          </a:solidFill>
          <a:latin typeface="+mn-lt"/>
          <a:ea typeface="+mn-ea"/>
          <a:cs typeface="+mn-cs"/>
        </a:defRPr>
      </a:lvl4pPr>
      <a:lvl5pPr marL="3321055" indent="-369006" algn="l" defTabSz="1476024" rtl="0" eaLnBrk="1" latinLnBrk="0" hangingPunct="1">
        <a:lnSpc>
          <a:spcPct val="90000"/>
        </a:lnSpc>
        <a:spcBef>
          <a:spcPts val="807"/>
        </a:spcBef>
        <a:buFont typeface="Arial" panose="020B0604020202020204" pitchFamily="34" charset="0"/>
        <a:buChar char="•"/>
        <a:defRPr sz="2906" kern="1200">
          <a:solidFill>
            <a:schemeClr val="tx1"/>
          </a:solidFill>
          <a:latin typeface="+mn-lt"/>
          <a:ea typeface="+mn-ea"/>
          <a:cs typeface="+mn-cs"/>
        </a:defRPr>
      </a:lvl5pPr>
      <a:lvl6pPr marL="4059067" indent="-369006" algn="l" defTabSz="1476024" rtl="0" eaLnBrk="1" latinLnBrk="0" hangingPunct="1">
        <a:lnSpc>
          <a:spcPct val="90000"/>
        </a:lnSpc>
        <a:spcBef>
          <a:spcPts val="807"/>
        </a:spcBef>
        <a:buFont typeface="Arial" panose="020B0604020202020204" pitchFamily="34" charset="0"/>
        <a:buChar char="•"/>
        <a:defRPr sz="2906" kern="1200">
          <a:solidFill>
            <a:schemeClr val="tx1"/>
          </a:solidFill>
          <a:latin typeface="+mn-lt"/>
          <a:ea typeface="+mn-ea"/>
          <a:cs typeface="+mn-cs"/>
        </a:defRPr>
      </a:lvl6pPr>
      <a:lvl7pPr marL="4797080" indent="-369006" algn="l" defTabSz="1476024" rtl="0" eaLnBrk="1" latinLnBrk="0" hangingPunct="1">
        <a:lnSpc>
          <a:spcPct val="90000"/>
        </a:lnSpc>
        <a:spcBef>
          <a:spcPts val="807"/>
        </a:spcBef>
        <a:buFont typeface="Arial" panose="020B0604020202020204" pitchFamily="34" charset="0"/>
        <a:buChar char="•"/>
        <a:defRPr sz="2906" kern="1200">
          <a:solidFill>
            <a:schemeClr val="tx1"/>
          </a:solidFill>
          <a:latin typeface="+mn-lt"/>
          <a:ea typeface="+mn-ea"/>
          <a:cs typeface="+mn-cs"/>
        </a:defRPr>
      </a:lvl7pPr>
      <a:lvl8pPr marL="5535092" indent="-369006" algn="l" defTabSz="1476024" rtl="0" eaLnBrk="1" latinLnBrk="0" hangingPunct="1">
        <a:lnSpc>
          <a:spcPct val="90000"/>
        </a:lnSpc>
        <a:spcBef>
          <a:spcPts val="807"/>
        </a:spcBef>
        <a:buFont typeface="Arial" panose="020B0604020202020204" pitchFamily="34" charset="0"/>
        <a:buChar char="•"/>
        <a:defRPr sz="2906" kern="1200">
          <a:solidFill>
            <a:schemeClr val="tx1"/>
          </a:solidFill>
          <a:latin typeface="+mn-lt"/>
          <a:ea typeface="+mn-ea"/>
          <a:cs typeface="+mn-cs"/>
        </a:defRPr>
      </a:lvl8pPr>
      <a:lvl9pPr marL="6273104" indent="-369006" algn="l" defTabSz="1476024" rtl="0" eaLnBrk="1" latinLnBrk="0" hangingPunct="1">
        <a:lnSpc>
          <a:spcPct val="90000"/>
        </a:lnSpc>
        <a:spcBef>
          <a:spcPts val="807"/>
        </a:spcBef>
        <a:buFont typeface="Arial" panose="020B0604020202020204" pitchFamily="34" charset="0"/>
        <a:buChar char="•"/>
        <a:defRPr sz="2906" kern="1200">
          <a:solidFill>
            <a:schemeClr val="tx1"/>
          </a:solidFill>
          <a:latin typeface="+mn-lt"/>
          <a:ea typeface="+mn-ea"/>
          <a:cs typeface="+mn-cs"/>
        </a:defRPr>
      </a:lvl9pPr>
    </p:bodyStyle>
    <p:otherStyle>
      <a:defPPr>
        <a:defRPr lang="en-US"/>
      </a:defPPr>
      <a:lvl1pPr marL="0" algn="l" defTabSz="1476024" rtl="0" eaLnBrk="1" latinLnBrk="0" hangingPunct="1">
        <a:defRPr sz="2906" kern="1200">
          <a:solidFill>
            <a:schemeClr val="tx1"/>
          </a:solidFill>
          <a:latin typeface="+mn-lt"/>
          <a:ea typeface="+mn-ea"/>
          <a:cs typeface="+mn-cs"/>
        </a:defRPr>
      </a:lvl1pPr>
      <a:lvl2pPr marL="738012" algn="l" defTabSz="1476024" rtl="0" eaLnBrk="1" latinLnBrk="0" hangingPunct="1">
        <a:defRPr sz="2906" kern="1200">
          <a:solidFill>
            <a:schemeClr val="tx1"/>
          </a:solidFill>
          <a:latin typeface="+mn-lt"/>
          <a:ea typeface="+mn-ea"/>
          <a:cs typeface="+mn-cs"/>
        </a:defRPr>
      </a:lvl2pPr>
      <a:lvl3pPr marL="1476024" algn="l" defTabSz="1476024" rtl="0" eaLnBrk="1" latinLnBrk="0" hangingPunct="1">
        <a:defRPr sz="2906" kern="1200">
          <a:solidFill>
            <a:schemeClr val="tx1"/>
          </a:solidFill>
          <a:latin typeface="+mn-lt"/>
          <a:ea typeface="+mn-ea"/>
          <a:cs typeface="+mn-cs"/>
        </a:defRPr>
      </a:lvl3pPr>
      <a:lvl4pPr marL="2214037" algn="l" defTabSz="1476024" rtl="0" eaLnBrk="1" latinLnBrk="0" hangingPunct="1">
        <a:defRPr sz="2906" kern="1200">
          <a:solidFill>
            <a:schemeClr val="tx1"/>
          </a:solidFill>
          <a:latin typeface="+mn-lt"/>
          <a:ea typeface="+mn-ea"/>
          <a:cs typeface="+mn-cs"/>
        </a:defRPr>
      </a:lvl4pPr>
      <a:lvl5pPr marL="2952049" algn="l" defTabSz="1476024" rtl="0" eaLnBrk="1" latinLnBrk="0" hangingPunct="1">
        <a:defRPr sz="2906" kern="1200">
          <a:solidFill>
            <a:schemeClr val="tx1"/>
          </a:solidFill>
          <a:latin typeface="+mn-lt"/>
          <a:ea typeface="+mn-ea"/>
          <a:cs typeface="+mn-cs"/>
        </a:defRPr>
      </a:lvl5pPr>
      <a:lvl6pPr marL="3690061" algn="l" defTabSz="1476024" rtl="0" eaLnBrk="1" latinLnBrk="0" hangingPunct="1">
        <a:defRPr sz="2906" kern="1200">
          <a:solidFill>
            <a:schemeClr val="tx1"/>
          </a:solidFill>
          <a:latin typeface="+mn-lt"/>
          <a:ea typeface="+mn-ea"/>
          <a:cs typeface="+mn-cs"/>
        </a:defRPr>
      </a:lvl6pPr>
      <a:lvl7pPr marL="4428073" algn="l" defTabSz="1476024" rtl="0" eaLnBrk="1" latinLnBrk="0" hangingPunct="1">
        <a:defRPr sz="2906" kern="1200">
          <a:solidFill>
            <a:schemeClr val="tx1"/>
          </a:solidFill>
          <a:latin typeface="+mn-lt"/>
          <a:ea typeface="+mn-ea"/>
          <a:cs typeface="+mn-cs"/>
        </a:defRPr>
      </a:lvl7pPr>
      <a:lvl8pPr marL="5166086" algn="l" defTabSz="1476024" rtl="0" eaLnBrk="1" latinLnBrk="0" hangingPunct="1">
        <a:defRPr sz="2906" kern="1200">
          <a:solidFill>
            <a:schemeClr val="tx1"/>
          </a:solidFill>
          <a:latin typeface="+mn-lt"/>
          <a:ea typeface="+mn-ea"/>
          <a:cs typeface="+mn-cs"/>
        </a:defRPr>
      </a:lvl8pPr>
      <a:lvl9pPr marL="5904098" algn="l" defTabSz="1476024" rtl="0" eaLnBrk="1" latinLnBrk="0" hangingPunct="1">
        <a:defRPr sz="29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cs/sn%C4%9Bhov%C3%A1-vlo%C4%8Dka-sn%C3%ADh-zimn%C3%AD-v%C3%A1noce-1330196/" TargetMode="External"/><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pixabay.com/cs/sn%C4%9Bhov%C3%A1-vlo%C4%8Dka-sn%C3%ADh-zimn%C3%AD-v%C3%A1noce-1330196/" TargetMode="External"/><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cs/sn%C4%9Bhov%C3%A1-vlo%C4%8Dka-sn%C3%ADh-zimn%C3%AD-v%C3%A1noce-1330196/"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es/estrella-cometa-amarillo-cuna-1901589/" TargetMode="External"/><Relationship Id="rId3" Type="http://schemas.openxmlformats.org/officeDocument/2006/relationships/hyperlink" Target="https://pixabay.com/cs/sn%C4%9Bhov%C3%A1-vlo%C4%8Dka-sn%C3%ADh-zimn%C3%AD-v%C3%A1noce-1330196/" TargetMode="External"/><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pexels.com/de/foto/bethlehem-dekoration-grusskarte-heiligabend-248057/" TargetMode="External"/><Relationship Id="rId5" Type="http://schemas.openxmlformats.org/officeDocument/2006/relationships/image" Target="../media/image4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cs/sn%C4%9Bhov%C3%A1-vlo%C4%8Dka-sn%C3%ADh-zimn%C3%AD-v%C3%A1noce-1330196/"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48.jpeg"/><Relationship Id="rId3" Type="http://schemas.openxmlformats.org/officeDocument/2006/relationships/hyperlink" Target="https://pixabay.com/cs/sn%C4%9Bhov%C3%A1-vlo%C4%8Dka-sn%C3%ADh-zimn%C3%AD-v%C3%A1noce-1330196/" TargetMode="External"/><Relationship Id="rId7" Type="http://schemas.openxmlformats.org/officeDocument/2006/relationships/image" Target="../media/image46.jpeg"/><Relationship Id="rId12" Type="http://schemas.openxmlformats.org/officeDocument/2006/relationships/image" Target="../media/image47.png"/><Relationship Id="rId2" Type="http://schemas.openxmlformats.org/officeDocument/2006/relationships/image" Target="../media/image2.png"/><Relationship Id="rId16"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41.jpeg"/><Relationship Id="rId5" Type="http://schemas.openxmlformats.org/officeDocument/2006/relationships/image" Target="../media/image45.jpeg"/><Relationship Id="rId15" Type="http://schemas.openxmlformats.org/officeDocument/2006/relationships/image" Target="../media/image50.png"/><Relationship Id="rId10" Type="http://schemas.openxmlformats.org/officeDocument/2006/relationships/image" Target="../media/image35.jpeg"/><Relationship Id="rId4" Type="http://schemas.openxmlformats.org/officeDocument/2006/relationships/image" Target="../media/image3.png"/><Relationship Id="rId9" Type="http://schemas.openxmlformats.org/officeDocument/2006/relationships/image" Target="../media/image30.jpe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hyperlink" Target="https://pixabay.com/cs/sn%C4%9Bhov%C3%A1-vlo%C4%8Dka-sn%C3%ADh-zimn%C3%AD-v%C3%A1noce-1330196/" TargetMode="External"/><Relationship Id="rId2" Type="http://schemas.openxmlformats.org/officeDocument/2006/relationships/hyperlink" Target="http://www.sternberk.charita.cz/" TargetMode="Externa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4.jp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cs/sn%C4%9Bhov%C3%A1-vlo%C4%8Dka-sn%C3%ADh-zimn%C3%AD-v%C3%A1noce-1330196/"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pixabay.com/cs/sn%C4%9Bhov%C3%A1-vlo%C4%8Dka-sn%C3%ADh-zimn%C3%AD-v%C3%A1noce-1330196/" TargetMode="External"/><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6.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cs/sn%C4%9Bhov%C3%A1-vlo%C4%8Dka-sn%C3%ADh-zimn%C3%AD-v%C3%A1noce-1330196/" TargetMode="External"/><Relationship Id="rId7"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pixabay.com/cs/sn%C4%9Bhov%C3%A1-vlo%C4%8Dka-sn%C3%ADh-zimn%C3%AD-v%C3%A1noce-1330196/" TargetMode="External"/><Relationship Id="rId7"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pixabay.com/cs/sn%C4%9Bhov%C3%A1-vlo%C4%8Dka-sn%C3%ADh-zimn%C3%AD-v%C3%A1noce-1330196/" TargetMode="External"/><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cs/sn%C4%9Bhov%C3%A1-vlo%C4%8Dka-sn%C3%ADh-zimn%C3%AD-v%C3%A1noce-1330196/"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pixabay.com/cs/sn%C4%9Bhov%C3%A1-vlo%C4%8Dka-sn%C3%ADh-zimn%C3%AD-v%C3%A1noce-1330196/" TargetMode="External"/><Relationship Id="rId7"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gi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cs/sn%C4%9Bhov%C3%A1-vlo%C4%8Dka-sn%C3%ADh-zimn%C3%AD-v%C3%A1noce-1330196/"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FD61476-48CA-4E31-A367-788E151D1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4"/>
            <a:ext cx="14760575" cy="21236182"/>
          </a:xfrm>
          <a:prstGeom prst="rect">
            <a:avLst/>
          </a:prstGeom>
        </p:spPr>
      </p:pic>
    </p:spTree>
    <p:extLst>
      <p:ext uri="{BB962C8B-B14F-4D97-AF65-F5344CB8AC3E}">
        <p14:creationId xmlns:p14="http://schemas.microsoft.com/office/powerpoint/2010/main" val="475203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0" y="966651"/>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2148365" y="1377893"/>
            <a:ext cx="11505167" cy="1600438"/>
          </a:xfrm>
          <a:prstGeom prst="rect">
            <a:avLst/>
          </a:prstGeom>
          <a:noFill/>
        </p:spPr>
        <p:txBody>
          <a:bodyPr wrap="square" rtlCol="0">
            <a:spAutoFit/>
          </a:bodyPr>
          <a:lstStyle/>
          <a:p>
            <a:r>
              <a:rPr lang="cs-CZ" sz="8000" dirty="0">
                <a:solidFill>
                  <a:schemeClr val="bg1"/>
                </a:solidFill>
                <a:latin typeface="Bahnschrift SemiBold" panose="020B0502040204020203" pitchFamily="34" charset="0"/>
              </a:rPr>
              <a:t>Nadace Olgy Havlové</a:t>
            </a:r>
          </a:p>
          <a:p>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3478" y="931949"/>
            <a:ext cx="2246597" cy="2009378"/>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254146" y="920660"/>
            <a:ext cx="2249170" cy="2011680"/>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0C38A157-B4A2-4E12-91D6-97B021113717}"/>
              </a:ext>
            </a:extLst>
          </p:cNvPr>
          <p:cNvSpPr txBox="1"/>
          <p:nvPr/>
        </p:nvSpPr>
        <p:spPr>
          <a:xfrm>
            <a:off x="809897" y="3631474"/>
            <a:ext cx="13280663" cy="7340471"/>
          </a:xfrm>
          <a:prstGeom prst="rect">
            <a:avLst/>
          </a:prstGeom>
          <a:noFill/>
        </p:spPr>
        <p:txBody>
          <a:bodyPr wrap="square" rtlCol="0">
            <a:spAutoFit/>
          </a:bodyPr>
          <a:lstStyle/>
          <a:p>
            <a:pPr>
              <a:lnSpc>
                <a:spcPct val="150000"/>
              </a:lnSpc>
            </a:pPr>
            <a:r>
              <a:rPr lang="cs-CZ" sz="2600" b="1" dirty="0"/>
              <a:t>Finanční podpora na zdravotní službu</a:t>
            </a:r>
          </a:p>
          <a:p>
            <a:pPr>
              <a:lnSpc>
                <a:spcPct val="150000"/>
              </a:lnSpc>
            </a:pPr>
            <a:r>
              <a:rPr lang="cs-CZ" sz="2300" dirty="0"/>
              <a:t>Práce sester domácí zdravotní péče a hospicové péče je náročná, jak po stránce personální, tak materiální.  </a:t>
            </a:r>
            <a:br>
              <a:rPr lang="cs-CZ" sz="2300" dirty="0"/>
            </a:br>
            <a:r>
              <a:rPr lang="cs-CZ" sz="2300" dirty="0"/>
              <a:t>K tomu, abychom se mohli o naše pacienty postarat co nejlépe, je třeba mít k dispozici kvalitní technické vybavení. </a:t>
            </a:r>
          </a:p>
          <a:p>
            <a:pPr>
              <a:lnSpc>
                <a:spcPct val="150000"/>
              </a:lnSpc>
            </a:pPr>
            <a:r>
              <a:rPr lang="cs-CZ" sz="2300" dirty="0"/>
              <a:t>V domácím prostředí lze v dnešní době poskytovat velké množství zdravotních výkonů, díky kterým nemusí pacienti trávit čas v nemocnici. Aby tyto výkony byly provedeny správně a bezpečně, je nutné zajistit vzdělání sester. </a:t>
            </a:r>
          </a:p>
          <a:p>
            <a:pPr>
              <a:lnSpc>
                <a:spcPct val="150000"/>
              </a:lnSpc>
            </a:pPr>
            <a:r>
              <a:rPr lang="cs-CZ" sz="2300" dirty="0"/>
              <a:t>Touto cestou, bychom chtěli poděkovat Výboru dobré vůle - nadaci Olgy Havlové za finanční podporu v roce 2023.  Z nadačního příspěvku jsme zakoupili elektrickou odsávačku k péči o dýchací cesty, inhalátor a digitální tonometr. Tyto pomůcky budou využívány pro pacienty hospicové péče. Příspěvek pomohl i vzdělání sester. Díky nadaci se čtyři všeobecné sestry mohly zúčastnit certifikovaného kurzu Ošetřovatelská péče o pacienty </a:t>
            </a:r>
            <a:br>
              <a:rPr lang="cs-CZ" sz="2300" dirty="0"/>
            </a:br>
            <a:r>
              <a:rPr lang="cs-CZ" sz="2300" dirty="0"/>
              <a:t>s centrálním žilním katétrem a parenterální výživou aplikovanou v přirozeném sociálním prostředí. </a:t>
            </a:r>
          </a:p>
          <a:p>
            <a:pPr>
              <a:lnSpc>
                <a:spcPct val="150000"/>
              </a:lnSpc>
            </a:pPr>
            <a:r>
              <a:rPr lang="cs-CZ" sz="2300" dirty="0"/>
              <a:t>Za finanční podporu moc děkujeme, velmi si vážíme Vaší pomoci.</a:t>
            </a:r>
          </a:p>
          <a:p>
            <a:endParaRPr lang="cs-CZ" dirty="0"/>
          </a:p>
        </p:txBody>
      </p:sp>
      <p:pic>
        <p:nvPicPr>
          <p:cNvPr id="12" name="Obrázek 11">
            <a:extLst>
              <a:ext uri="{FF2B5EF4-FFF2-40B4-BE49-F238E27FC236}">
                <a16:creationId xmlns:a16="http://schemas.microsoft.com/office/drawing/2014/main" id="{CF464A75-95C9-41A1-B61A-FA5EE1572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97" y="11446412"/>
            <a:ext cx="6191926" cy="4643944"/>
          </a:xfrm>
          <a:prstGeom prst="rect">
            <a:avLst/>
          </a:prstGeom>
        </p:spPr>
      </p:pic>
      <p:pic>
        <p:nvPicPr>
          <p:cNvPr id="13" name="Obrázek 12">
            <a:extLst>
              <a:ext uri="{FF2B5EF4-FFF2-40B4-BE49-F238E27FC236}">
                <a16:creationId xmlns:a16="http://schemas.microsoft.com/office/drawing/2014/main" id="{58F1EEE7-F3F6-402E-81DB-054BE66EC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320455" y="12026905"/>
            <a:ext cx="4643945" cy="3482959"/>
          </a:xfrm>
          <a:prstGeom prst="rect">
            <a:avLst/>
          </a:prstGeom>
        </p:spPr>
      </p:pic>
      <p:cxnSp>
        <p:nvCxnSpPr>
          <p:cNvPr id="11" name="Přímá spojnice 10">
            <a:extLst>
              <a:ext uri="{FF2B5EF4-FFF2-40B4-BE49-F238E27FC236}">
                <a16:creationId xmlns:a16="http://schemas.microsoft.com/office/drawing/2014/main" id="{058303E8-5173-4D8B-8B67-FF94F9F2D0F5}"/>
              </a:ext>
            </a:extLst>
          </p:cNvPr>
          <p:cNvCxnSpPr/>
          <p:nvPr/>
        </p:nvCxnSpPr>
        <p:spPr>
          <a:xfrm>
            <a:off x="7380287" y="11446412"/>
            <a:ext cx="0" cy="464394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7E0BAA40-5DC5-4781-B164-BF125A3A55F4}"/>
              </a:ext>
            </a:extLst>
          </p:cNvPr>
          <p:cNvCxnSpPr/>
          <p:nvPr/>
        </p:nvCxnSpPr>
        <p:spPr>
          <a:xfrm>
            <a:off x="809897" y="16668206"/>
            <a:ext cx="1186107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bdélník 18">
            <a:extLst>
              <a:ext uri="{FF2B5EF4-FFF2-40B4-BE49-F238E27FC236}">
                <a16:creationId xmlns:a16="http://schemas.microsoft.com/office/drawing/2014/main" id="{A14B77AB-C7D0-44FF-9A8F-2CC1E22C54E9}"/>
              </a:ext>
            </a:extLst>
          </p:cNvPr>
          <p:cNvSpPr/>
          <p:nvPr/>
        </p:nvSpPr>
        <p:spPr>
          <a:xfrm>
            <a:off x="0" y="19137086"/>
            <a:ext cx="14760575" cy="210365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8" name="Picture 2" descr="Loga ke stažení &lt; Pro média | Výbor dobré vůle - Nadace Olgy Havlové">
            <a:extLst>
              <a:ext uri="{FF2B5EF4-FFF2-40B4-BE49-F238E27FC236}">
                <a16:creationId xmlns:a16="http://schemas.microsoft.com/office/drawing/2014/main" id="{540A11E3-B507-44D1-AD1F-8CED3BF539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4419" y="19459440"/>
            <a:ext cx="2611736" cy="1629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7"/>
          <a:srcRect l="27835" t="9124" r="16415"/>
          <a:stretch>
            <a:fillRect/>
          </a:stretch>
        </p:blipFill>
        <p:spPr>
          <a:xfrm>
            <a:off x="12915503" y="19674809"/>
            <a:ext cx="1175057" cy="1198577"/>
          </a:xfrm>
          <a:prstGeom prst="rect">
            <a:avLst/>
          </a:prstGeom>
        </p:spPr>
      </p:pic>
      <p:sp>
        <p:nvSpPr>
          <p:cNvPr id="2" name="TextovéPole 1">
            <a:extLst>
              <a:ext uri="{FF2B5EF4-FFF2-40B4-BE49-F238E27FC236}">
                <a16:creationId xmlns:a16="http://schemas.microsoft.com/office/drawing/2014/main" id="{3438F02F-5103-59BC-09CA-C7FE2AF314BB}"/>
              </a:ext>
            </a:extLst>
          </p:cNvPr>
          <p:cNvSpPr txBox="1"/>
          <p:nvPr/>
        </p:nvSpPr>
        <p:spPr>
          <a:xfrm>
            <a:off x="170399" y="20499336"/>
            <a:ext cx="3189794" cy="584775"/>
          </a:xfrm>
          <a:prstGeom prst="rect">
            <a:avLst/>
          </a:prstGeom>
          <a:noFill/>
        </p:spPr>
        <p:txBody>
          <a:bodyPr wrap="square" rtlCol="0">
            <a:spAutoFit/>
          </a:bodyPr>
          <a:lstStyle/>
          <a:p>
            <a:r>
              <a:rPr lang="cs-CZ" sz="3200" dirty="0"/>
              <a:t>10</a:t>
            </a:r>
          </a:p>
        </p:txBody>
      </p:sp>
    </p:spTree>
    <p:extLst>
      <p:ext uri="{BB962C8B-B14F-4D97-AF65-F5344CB8AC3E}">
        <p14:creationId xmlns:p14="http://schemas.microsoft.com/office/powerpoint/2010/main" val="2588746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0" y="1044113"/>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1845072" y="1568879"/>
            <a:ext cx="11505167" cy="1369606"/>
          </a:xfrm>
          <a:prstGeom prst="rect">
            <a:avLst/>
          </a:prstGeom>
          <a:noFill/>
        </p:spPr>
        <p:txBody>
          <a:bodyPr wrap="square" rtlCol="0">
            <a:spAutoFit/>
          </a:bodyPr>
          <a:lstStyle/>
          <a:p>
            <a:r>
              <a:rPr lang="cs-CZ" sz="6500" dirty="0">
                <a:solidFill>
                  <a:schemeClr val="bg1"/>
                </a:solidFill>
                <a:latin typeface="Bahnschrift SemiBold" panose="020B0502040204020203" pitchFamily="34" charset="0"/>
              </a:rPr>
              <a:t>Bazar hraček při MC Rybička</a:t>
            </a:r>
          </a:p>
          <a:p>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8541" y="1136853"/>
            <a:ext cx="2126553" cy="1902010"/>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300163" y="1113777"/>
            <a:ext cx="2126552" cy="1902009"/>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6C9CD9D1-A18E-4C61-BFD5-EB806E159E8E}"/>
              </a:ext>
            </a:extLst>
          </p:cNvPr>
          <p:cNvSpPr txBox="1"/>
          <p:nvPr/>
        </p:nvSpPr>
        <p:spPr>
          <a:xfrm>
            <a:off x="698797" y="3683726"/>
            <a:ext cx="13391763" cy="4037003"/>
          </a:xfrm>
          <a:prstGeom prst="rect">
            <a:avLst/>
          </a:prstGeom>
          <a:noFill/>
        </p:spPr>
        <p:txBody>
          <a:bodyPr wrap="square" rtlCol="0">
            <a:spAutoFit/>
          </a:bodyPr>
          <a:lstStyle/>
          <a:p>
            <a:pPr>
              <a:lnSpc>
                <a:spcPct val="150000"/>
              </a:lnSpc>
              <a:spcAft>
                <a:spcPts val="800"/>
              </a:spcAft>
            </a:pPr>
            <a:r>
              <a:rPr lang="cs-CZ" sz="2500" dirty="0">
                <a:latin typeface="Calibri" panose="020F0502020204030204" pitchFamily="34" charset="0"/>
                <a:ea typeface="Calibri" panose="020F0502020204030204" pitchFamily="34" charset="0"/>
                <a:cs typeface="Times New Roman" panose="02020603050405020304" pitchFamily="18" charset="0"/>
              </a:rPr>
              <a:t>Charitní mateřské centrum Rybička, pořádá již tradičně mimo jiné také Bazar hraček – prodej od maminek. Tato akce je úmyslně umístěná do předvánočního období. Tímto je možno pomoct rodinám pořídit levněji vánoční dárky, nebo naopak umožnit jejich prodej těm, jejichž děti z nich už vyrostly. </a:t>
            </a:r>
            <a:br>
              <a:rPr lang="cs-CZ" sz="2500" dirty="0">
                <a:latin typeface="Calibri" panose="020F0502020204030204" pitchFamily="34" charset="0"/>
                <a:ea typeface="Calibri" panose="020F0502020204030204" pitchFamily="34" charset="0"/>
                <a:cs typeface="Times New Roman" panose="02020603050405020304" pitchFamily="18" charset="0"/>
              </a:rPr>
            </a:br>
            <a:r>
              <a:rPr lang="cs-CZ" sz="2500" dirty="0">
                <a:latin typeface="Calibri" panose="020F0502020204030204" pitchFamily="34" charset="0"/>
                <a:ea typeface="Calibri" panose="020F0502020204030204" pitchFamily="34" charset="0"/>
                <a:cs typeface="Times New Roman" panose="02020603050405020304" pitchFamily="18" charset="0"/>
              </a:rPr>
              <a:t>I letos v listopadu Bazar hraček proběhl a to s velkým úspěchem.</a:t>
            </a:r>
          </a:p>
          <a:p>
            <a:pPr>
              <a:lnSpc>
                <a:spcPct val="150000"/>
              </a:lnSpc>
              <a:spcAft>
                <a:spcPts val="800"/>
              </a:spcAft>
            </a:pPr>
            <a:r>
              <a:rPr lang="cs-CZ" sz="2500" dirty="0">
                <a:latin typeface="Calibri" panose="020F0502020204030204" pitchFamily="34" charset="0"/>
                <a:ea typeface="Calibri" panose="020F0502020204030204" pitchFamily="34" charset="0"/>
                <a:cs typeface="Times New Roman" panose="02020603050405020304" pitchFamily="18" charset="0"/>
              </a:rPr>
              <a:t>Prodávat mohou všichni, kteří se předem přihlásí v Mateřském centru Rybička a splní podmínky k prodeji. Nakoupit mohou přijít všichni a děti si zároveň mohou užít naši hernu.</a:t>
            </a:r>
          </a:p>
          <a:p>
            <a:endParaRPr lang="cs-CZ" dirty="0"/>
          </a:p>
        </p:txBody>
      </p:sp>
      <p:pic>
        <p:nvPicPr>
          <p:cNvPr id="11" name="Picture 2" descr="May be an image of video games and text">
            <a:extLst>
              <a:ext uri="{FF2B5EF4-FFF2-40B4-BE49-F238E27FC236}">
                <a16:creationId xmlns:a16="http://schemas.microsoft.com/office/drawing/2014/main" id="{255201EB-5373-4CB9-88B2-2B9C0D9AF1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797" y="9166558"/>
            <a:ext cx="6358617" cy="4768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ay be an image of toy and text">
            <a:extLst>
              <a:ext uri="{FF2B5EF4-FFF2-40B4-BE49-F238E27FC236}">
                <a16:creationId xmlns:a16="http://schemas.microsoft.com/office/drawing/2014/main" id="{E6A216C1-DBAA-4CB3-AF5E-4EA86319BB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1948" y="9166557"/>
            <a:ext cx="6358612" cy="476895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Přímá spojnice 7">
            <a:extLst>
              <a:ext uri="{FF2B5EF4-FFF2-40B4-BE49-F238E27FC236}">
                <a16:creationId xmlns:a16="http://schemas.microsoft.com/office/drawing/2014/main" id="{065C53FD-9D1D-4C1D-9BE6-C8136D58DD26}"/>
              </a:ext>
            </a:extLst>
          </p:cNvPr>
          <p:cNvCxnSpPr/>
          <p:nvPr/>
        </p:nvCxnSpPr>
        <p:spPr>
          <a:xfrm>
            <a:off x="7380287" y="9166557"/>
            <a:ext cx="0" cy="496745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973D6F55-B4DE-4A55-93EA-DD32BDDCBFC5}"/>
              </a:ext>
            </a:extLst>
          </p:cNvPr>
          <p:cNvCxnSpPr/>
          <p:nvPr/>
        </p:nvCxnSpPr>
        <p:spPr>
          <a:xfrm>
            <a:off x="698797" y="14421394"/>
            <a:ext cx="1339176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Obdélník 19">
            <a:extLst>
              <a:ext uri="{FF2B5EF4-FFF2-40B4-BE49-F238E27FC236}">
                <a16:creationId xmlns:a16="http://schemas.microsoft.com/office/drawing/2014/main" id="{EBACF786-4B89-4541-B11C-985E4D317496}"/>
              </a:ext>
            </a:extLst>
          </p:cNvPr>
          <p:cNvSpPr/>
          <p:nvPr/>
        </p:nvSpPr>
        <p:spPr>
          <a:xfrm>
            <a:off x="0" y="19137081"/>
            <a:ext cx="14760575" cy="210366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9" name="Picture 10" descr="Mateřské centrum Rybička | Charita Šternberk - středisko Litovel | Služba  návazná">
            <a:extLst>
              <a:ext uri="{FF2B5EF4-FFF2-40B4-BE49-F238E27FC236}">
                <a16:creationId xmlns:a16="http://schemas.microsoft.com/office/drawing/2014/main" id="{01B6AC7D-7E1C-41B8-A426-5CD7C10451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6616" y="19434415"/>
            <a:ext cx="2628907" cy="16177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7"/>
          <a:srcRect l="27835" t="9124" r="16415"/>
          <a:stretch>
            <a:fillRect/>
          </a:stretch>
        </p:blipFill>
        <p:spPr>
          <a:xfrm>
            <a:off x="12915503" y="19754783"/>
            <a:ext cx="1175057" cy="1198577"/>
          </a:xfrm>
          <a:prstGeom prst="rect">
            <a:avLst/>
          </a:prstGeom>
        </p:spPr>
      </p:pic>
      <p:sp>
        <p:nvSpPr>
          <p:cNvPr id="2" name="TextovéPole 1">
            <a:extLst>
              <a:ext uri="{FF2B5EF4-FFF2-40B4-BE49-F238E27FC236}">
                <a16:creationId xmlns:a16="http://schemas.microsoft.com/office/drawing/2014/main" id="{214E2F85-FDEA-EFAB-A9E5-7709D6983300}"/>
              </a:ext>
            </a:extLst>
          </p:cNvPr>
          <p:cNvSpPr txBox="1"/>
          <p:nvPr/>
        </p:nvSpPr>
        <p:spPr>
          <a:xfrm>
            <a:off x="170399" y="20499336"/>
            <a:ext cx="3189794" cy="584775"/>
          </a:xfrm>
          <a:prstGeom prst="rect">
            <a:avLst/>
          </a:prstGeom>
          <a:noFill/>
        </p:spPr>
        <p:txBody>
          <a:bodyPr wrap="square" rtlCol="0">
            <a:spAutoFit/>
          </a:bodyPr>
          <a:lstStyle/>
          <a:p>
            <a:r>
              <a:rPr lang="cs-CZ" sz="3200" dirty="0"/>
              <a:t>11</a:t>
            </a:r>
          </a:p>
        </p:txBody>
      </p:sp>
      <p:pic>
        <p:nvPicPr>
          <p:cNvPr id="2050" name="Picture 2" descr="Podporují nás – LATUS pro rodinu">
            <a:extLst>
              <a:ext uri="{FF2B5EF4-FFF2-40B4-BE49-F238E27FC236}">
                <a16:creationId xmlns:a16="http://schemas.microsoft.com/office/drawing/2014/main" id="{5EC3A400-53B5-4FA0-9B66-504D8B5DDF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8429" y="19213589"/>
            <a:ext cx="3901303" cy="1950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923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1" y="930562"/>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1439453" y="1595799"/>
            <a:ext cx="12073802" cy="1400383"/>
          </a:xfrm>
          <a:prstGeom prst="rect">
            <a:avLst/>
          </a:prstGeom>
          <a:noFill/>
        </p:spPr>
        <p:txBody>
          <a:bodyPr wrap="square" rtlCol="0">
            <a:spAutoFit/>
          </a:bodyPr>
          <a:lstStyle/>
          <a:p>
            <a:r>
              <a:rPr lang="cs-CZ" sz="4500" dirty="0">
                <a:solidFill>
                  <a:schemeClr val="bg1"/>
                </a:solidFill>
                <a:latin typeface="Bahnschrift SemiBold" panose="020B0502040204020203" pitchFamily="34" charset="0"/>
              </a:rPr>
              <a:t>Pečovatelská služba rozšiřuje provozní dobu</a:t>
            </a:r>
          </a:p>
          <a:p>
            <a:endParaRPr lang="cs-CZ" sz="4000"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8913" y="975641"/>
            <a:ext cx="2148366" cy="1921520"/>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209779" y="975642"/>
            <a:ext cx="2148365" cy="1921519"/>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4"/>
          <a:srcRect l="27835" t="9124" r="16415"/>
          <a:stretch>
            <a:fillRect/>
          </a:stretch>
        </p:blipFill>
        <p:spPr>
          <a:xfrm>
            <a:off x="12915503" y="19674810"/>
            <a:ext cx="1175057" cy="1198577"/>
          </a:xfrm>
          <a:prstGeom prst="rect">
            <a:avLst/>
          </a:prstGeom>
        </p:spPr>
      </p:pic>
      <p:sp>
        <p:nvSpPr>
          <p:cNvPr id="5" name="TextovéPole 4">
            <a:extLst>
              <a:ext uri="{FF2B5EF4-FFF2-40B4-BE49-F238E27FC236}">
                <a16:creationId xmlns:a16="http://schemas.microsoft.com/office/drawing/2014/main" id="{C8917272-2D9A-4799-AB32-E784E8357545}"/>
              </a:ext>
            </a:extLst>
          </p:cNvPr>
          <p:cNvSpPr txBox="1"/>
          <p:nvPr/>
        </p:nvSpPr>
        <p:spPr>
          <a:xfrm>
            <a:off x="877486" y="3614515"/>
            <a:ext cx="13228411" cy="14219277"/>
          </a:xfrm>
          <a:prstGeom prst="rect">
            <a:avLst/>
          </a:prstGeom>
          <a:noFill/>
        </p:spPr>
        <p:txBody>
          <a:bodyPr wrap="square" rtlCol="0">
            <a:spAutoFit/>
          </a:bodyPr>
          <a:lstStyle/>
          <a:p>
            <a:pPr>
              <a:lnSpc>
                <a:spcPct val="150000"/>
              </a:lnSpc>
            </a:pPr>
            <a:r>
              <a:rPr lang="cs-CZ" sz="2500" dirty="0"/>
              <a:t>Je krásné, že se dožíváme vyššího věku. Tím, ale přibývá i lidí, kteří potřebují péči přímo doma. </a:t>
            </a:r>
          </a:p>
          <a:p>
            <a:pPr>
              <a:lnSpc>
                <a:spcPct val="150000"/>
              </a:lnSpc>
            </a:pPr>
            <a:r>
              <a:rPr lang="cs-CZ" sz="2500" dirty="0"/>
              <a:t>Naše pečovatelské služby proto rozšiřují provozní dobu i do večeřích hodin včetně víkendu, </a:t>
            </a:r>
            <a:br>
              <a:rPr lang="cs-CZ" sz="2500" dirty="0"/>
            </a:br>
            <a:r>
              <a:rPr lang="cs-CZ" sz="2500" dirty="0"/>
              <a:t>a to od 1.1.2024.</a:t>
            </a:r>
          </a:p>
          <a:p>
            <a:pPr>
              <a:lnSpc>
                <a:spcPct val="150000"/>
              </a:lnSpc>
            </a:pPr>
            <a:r>
              <a:rPr lang="cs-CZ" sz="2500" dirty="0"/>
              <a:t>Kontaktovat nás můžete na mobil: </a:t>
            </a:r>
          </a:p>
          <a:p>
            <a:pPr marL="342900" indent="-342900">
              <a:lnSpc>
                <a:spcPct val="150000"/>
              </a:lnSpc>
              <a:buFont typeface="Arial" panose="020B0604020202020204" pitchFamily="34" charset="0"/>
              <a:buChar char="•"/>
            </a:pPr>
            <a:r>
              <a:rPr lang="cs-CZ" sz="2500" b="1" dirty="0"/>
              <a:t>Uničov 605 897 998</a:t>
            </a:r>
          </a:p>
          <a:p>
            <a:pPr marL="342900" indent="-342900">
              <a:lnSpc>
                <a:spcPct val="150000"/>
              </a:lnSpc>
              <a:buFont typeface="Arial" panose="020B0604020202020204" pitchFamily="34" charset="0"/>
              <a:buChar char="•"/>
            </a:pPr>
            <a:r>
              <a:rPr lang="cs-CZ" sz="2500" b="1" dirty="0"/>
              <a:t>Litovel 736 750 221</a:t>
            </a:r>
          </a:p>
          <a:p>
            <a:pPr marL="342900" indent="-342900">
              <a:lnSpc>
                <a:spcPct val="150000"/>
              </a:lnSpc>
              <a:buFont typeface="Arial" panose="020B0604020202020204" pitchFamily="34" charset="0"/>
              <a:buChar char="•"/>
            </a:pPr>
            <a:r>
              <a:rPr lang="cs-CZ" sz="2500" b="1" dirty="0"/>
              <a:t>Šternberk 739 242 624</a:t>
            </a:r>
          </a:p>
          <a:p>
            <a:pPr>
              <a:lnSpc>
                <a:spcPct val="150000"/>
              </a:lnSpc>
            </a:pPr>
            <a:endParaRPr lang="cs-CZ" sz="2500" dirty="0"/>
          </a:p>
          <a:p>
            <a:pPr algn="ctr">
              <a:lnSpc>
                <a:spcPct val="150000"/>
              </a:lnSpc>
            </a:pPr>
            <a:r>
              <a:rPr lang="cs-CZ" sz="2500" b="1" dirty="0"/>
              <a:t>Krásný příběh péče z Litovle</a:t>
            </a:r>
          </a:p>
          <a:p>
            <a:pPr algn="just">
              <a:lnSpc>
                <a:spcPct val="150000"/>
              </a:lnSpc>
            </a:pPr>
            <a:r>
              <a:rPr lang="cs-CZ" sz="2500" dirty="0"/>
              <a:t>Pečovatelská služba docházela k paní F. (97 let),  která byla imobilní, komunikující pomocí gest či jednoslovně, s demencí. Dříve o ni pečovala 15 let dcera. Když péči nezvládala, pomohla jí odlehčovací služba. Dcera nebyla poučená, jak má pečovat o ležícího člověka, neměla dalšího příbuzného, který by jí s péčí o maminku pomohl. Byla na pokraji psychického zhroucení. Za těchto okolností se obrátila o pomoc na naši Pečovatelskou službu. </a:t>
            </a:r>
          </a:p>
          <a:p>
            <a:pPr algn="just">
              <a:lnSpc>
                <a:spcPct val="150000"/>
              </a:lnSpc>
            </a:pPr>
            <a:r>
              <a:rPr lang="cs-CZ" sz="2500" dirty="0"/>
              <a:t>Při  návštěvě naší sociální pracovnice, byla dceři ukázaná manipulace s ležícím při osobní hygieně </a:t>
            </a:r>
            <a:br>
              <a:rPr lang="cs-CZ" sz="2500" dirty="0"/>
            </a:br>
            <a:r>
              <a:rPr lang="cs-CZ" sz="2500" dirty="0"/>
              <a:t>a oblékání. Dále se do péče zapojila služba Domácí zdravotní péče. Pomohli jsme s navýšením Příspěvku na péči a podáním návrhu na ustanovení opatrovníka. Naši pracovníci začali vykonávat zdravotní výkony a zajistili další pomůcky. Následně byla domluvena pomoc při osobní hygieně </a:t>
            </a:r>
            <a:br>
              <a:rPr lang="cs-CZ" sz="2500" dirty="0"/>
            </a:br>
            <a:r>
              <a:rPr lang="cs-CZ" sz="2500" dirty="0"/>
              <a:t>a celkové koupeli na lůžku. </a:t>
            </a:r>
          </a:p>
          <a:p>
            <a:pPr algn="just">
              <a:lnSpc>
                <a:spcPct val="150000"/>
              </a:lnSpc>
            </a:pPr>
            <a:r>
              <a:rPr lang="cs-CZ" sz="2500" dirty="0"/>
              <a:t>Dcera se po návštěvách pečovatelek  i sester psychicky zlepšila. Péče o paní F. trvala měsíc. Paní F. tak bylo ve spolupráci s dcerou, Pečovatelskou službou, Zdravotní službou a Půjčovnou kompenzačních pomůcek umožněno na sklonku života dožít v důstojných podmínkách.</a:t>
            </a:r>
          </a:p>
          <a:p>
            <a:pPr algn="just">
              <a:lnSpc>
                <a:spcPct val="150000"/>
              </a:lnSpc>
            </a:pPr>
            <a:r>
              <a:rPr lang="cs-CZ" sz="2500" dirty="0"/>
              <a:t>Citace z děkovného dopisu dcery: </a:t>
            </a:r>
            <a:r>
              <a:rPr lang="cs-CZ" sz="2500" b="1" i="1" dirty="0"/>
              <a:t>“Vždy jsem byla ráda, když přišli pečovat o maminku, ale i mě potěšit vlídným slovem“…</a:t>
            </a:r>
            <a:r>
              <a:rPr lang="cs-CZ" sz="2500" dirty="0"/>
              <a:t>.  </a:t>
            </a:r>
          </a:p>
          <a:p>
            <a:endParaRPr lang="cs-CZ" dirty="0"/>
          </a:p>
        </p:txBody>
      </p:sp>
      <p:pic>
        <p:nvPicPr>
          <p:cNvPr id="13" name="Obrázek 12">
            <a:extLst>
              <a:ext uri="{FF2B5EF4-FFF2-40B4-BE49-F238E27FC236}">
                <a16:creationId xmlns:a16="http://schemas.microsoft.com/office/drawing/2014/main" id="{A923084E-4326-4932-9C69-17F573FD6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863" y="5004593"/>
            <a:ext cx="4509916" cy="3006610"/>
          </a:xfrm>
          <a:prstGeom prst="rect">
            <a:avLst/>
          </a:prstGeom>
        </p:spPr>
      </p:pic>
      <p:cxnSp>
        <p:nvCxnSpPr>
          <p:cNvPr id="17" name="Přímá spojnice 16">
            <a:extLst>
              <a:ext uri="{FF2B5EF4-FFF2-40B4-BE49-F238E27FC236}">
                <a16:creationId xmlns:a16="http://schemas.microsoft.com/office/drawing/2014/main" id="{5F594DCC-E2B4-4E58-93B4-E55489196F2D}"/>
              </a:ext>
            </a:extLst>
          </p:cNvPr>
          <p:cNvCxnSpPr/>
          <p:nvPr/>
        </p:nvCxnSpPr>
        <p:spPr>
          <a:xfrm>
            <a:off x="8386354" y="5004593"/>
            <a:ext cx="0" cy="30066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14DE5049-78C7-4740-A160-AA0FB16A6151}"/>
              </a:ext>
            </a:extLst>
          </p:cNvPr>
          <p:cNvCxnSpPr/>
          <p:nvPr/>
        </p:nvCxnSpPr>
        <p:spPr>
          <a:xfrm>
            <a:off x="13513255" y="5004593"/>
            <a:ext cx="0" cy="30066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026" name="Picture 2" descr="Nadace Krása pomoci | LinkedIn">
            <a:extLst>
              <a:ext uri="{FF2B5EF4-FFF2-40B4-BE49-F238E27FC236}">
                <a16:creationId xmlns:a16="http://schemas.microsoft.com/office/drawing/2014/main" id="{4B35C571-297E-41B4-BC4E-85DB6BA259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5060" y="19244053"/>
            <a:ext cx="1996696" cy="1996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8173BCD-37AF-D40F-A73D-12CC0FDF9486}"/>
              </a:ext>
            </a:extLst>
          </p:cNvPr>
          <p:cNvSpPr txBox="1"/>
          <p:nvPr/>
        </p:nvSpPr>
        <p:spPr>
          <a:xfrm>
            <a:off x="170399" y="20499336"/>
            <a:ext cx="3189794" cy="584775"/>
          </a:xfrm>
          <a:prstGeom prst="rect">
            <a:avLst/>
          </a:prstGeom>
          <a:noFill/>
        </p:spPr>
        <p:txBody>
          <a:bodyPr wrap="square" rtlCol="0">
            <a:spAutoFit/>
          </a:bodyPr>
          <a:lstStyle/>
          <a:p>
            <a:r>
              <a:rPr lang="cs-CZ" sz="3200" dirty="0"/>
              <a:t>12</a:t>
            </a:r>
          </a:p>
        </p:txBody>
      </p:sp>
    </p:spTree>
    <p:extLst>
      <p:ext uri="{BB962C8B-B14F-4D97-AF65-F5344CB8AC3E}">
        <p14:creationId xmlns:p14="http://schemas.microsoft.com/office/powerpoint/2010/main" val="2493924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0" y="966651"/>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1627704" y="1403834"/>
            <a:ext cx="11505167" cy="1600438"/>
          </a:xfrm>
          <a:prstGeom prst="rect">
            <a:avLst/>
          </a:prstGeom>
          <a:noFill/>
        </p:spPr>
        <p:txBody>
          <a:bodyPr wrap="square" rtlCol="0">
            <a:spAutoFit/>
          </a:bodyPr>
          <a:lstStyle/>
          <a:p>
            <a:r>
              <a:rPr lang="cs-CZ" sz="8000" dirty="0">
                <a:solidFill>
                  <a:schemeClr val="bg1"/>
                </a:solidFill>
                <a:latin typeface="Bahnschrift SemiBold" panose="020B0502040204020203" pitchFamily="34" charset="0"/>
              </a:rPr>
              <a:t>Vánoční přání od děkana</a:t>
            </a:r>
          </a:p>
          <a:p>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6957" y="943000"/>
            <a:ext cx="2317029" cy="2072374"/>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500503" y="956860"/>
            <a:ext cx="2195843" cy="1963984"/>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4"/>
          <a:srcRect l="27835" t="9124" r="16415"/>
          <a:stretch>
            <a:fillRect/>
          </a:stretch>
        </p:blipFill>
        <p:spPr>
          <a:xfrm>
            <a:off x="12915503" y="19674810"/>
            <a:ext cx="1175057" cy="1198577"/>
          </a:xfrm>
          <a:prstGeom prst="rect">
            <a:avLst/>
          </a:prstGeom>
        </p:spPr>
      </p:pic>
      <p:sp>
        <p:nvSpPr>
          <p:cNvPr id="5" name="TextovéPole 4">
            <a:extLst>
              <a:ext uri="{FF2B5EF4-FFF2-40B4-BE49-F238E27FC236}">
                <a16:creationId xmlns:a16="http://schemas.microsoft.com/office/drawing/2014/main" id="{F9EEACC0-F7FC-45BC-A6CD-D2224F68EE79}"/>
              </a:ext>
            </a:extLst>
          </p:cNvPr>
          <p:cNvSpPr txBox="1"/>
          <p:nvPr/>
        </p:nvSpPr>
        <p:spPr>
          <a:xfrm>
            <a:off x="627017" y="3553097"/>
            <a:ext cx="13463543" cy="8448467"/>
          </a:xfrm>
          <a:prstGeom prst="rect">
            <a:avLst/>
          </a:prstGeom>
          <a:noFill/>
        </p:spPr>
        <p:txBody>
          <a:bodyPr wrap="square" rtlCol="0">
            <a:spAutoFit/>
          </a:bodyPr>
          <a:lstStyle/>
          <a:p>
            <a:pPr>
              <a:lnSpc>
                <a:spcPct val="150000"/>
              </a:lnSpc>
            </a:pPr>
            <a:r>
              <a:rPr lang="cs-CZ" sz="2500" dirty="0"/>
              <a:t>Drazí přátelé,</a:t>
            </a:r>
          </a:p>
          <a:p>
            <a:pPr>
              <a:lnSpc>
                <a:spcPct val="150000"/>
              </a:lnSpc>
            </a:pPr>
            <a:endParaRPr lang="cs-CZ" sz="2500" dirty="0"/>
          </a:p>
          <a:p>
            <a:pPr>
              <a:lnSpc>
                <a:spcPct val="150000"/>
              </a:lnSpc>
            </a:pPr>
            <a:r>
              <a:rPr lang="cs-CZ" sz="2500" dirty="0"/>
              <a:t>	dvanáct měsíců uplynulo jako voda, a znovu se v reproduktorech supermarketů ozývají známé vánoční melodie. Ty ovšem nezní proto, aby v nás navodily sváteční atmosféru, ale aby vystupňovaly nákupní horečku až k rekordním tržbám. Možná i proto se doba adventní stává dobou, plnou shonu </a:t>
            </a:r>
            <a:br>
              <a:rPr lang="cs-CZ" sz="2500" dirty="0"/>
            </a:br>
            <a:r>
              <a:rPr lang="cs-CZ" sz="2500" dirty="0"/>
              <a:t>a stresu. Pokud tomuto nákupnímu trendu podlehneme, stává se, že už vyhlížíme dobu povánoční, kdy si odpočineme.</a:t>
            </a:r>
          </a:p>
          <a:p>
            <a:pPr>
              <a:lnSpc>
                <a:spcPct val="150000"/>
              </a:lnSpc>
            </a:pPr>
            <a:r>
              <a:rPr lang="cs-CZ" sz="2500" dirty="0"/>
              <a:t>Je škoda, že konzumní atmosféra pomalu vytlačila tu požehnanou dobu přípravy na Vánoce, kterou je doba adventní. Přitom dobrá příprava na Vánoce nestojí ani korunu, neboť ta nepotřebuje otevřenou peněženku či účet, ale naše otevřené srdce a mysl. Přeji Vám všem, abyste se nenechali „semlít“ komerční horečkou a prožili Advent i Vánoce v pokoji. Dovolte vstoupit do Vašeho života Ježíše Krista, který se narodil v Betlémě.   </a:t>
            </a:r>
          </a:p>
          <a:p>
            <a:pPr>
              <a:lnSpc>
                <a:spcPct val="150000"/>
              </a:lnSpc>
            </a:pPr>
            <a:endParaRPr lang="cs-CZ" sz="2500" dirty="0"/>
          </a:p>
          <a:p>
            <a:pPr>
              <a:lnSpc>
                <a:spcPct val="150000"/>
              </a:lnSpc>
            </a:pPr>
            <a:r>
              <a:rPr lang="cs-CZ" sz="2500" dirty="0"/>
              <a:t>P. Antonín </a:t>
            </a:r>
            <a:r>
              <a:rPr lang="cs-CZ" sz="2500" dirty="0" err="1"/>
              <a:t>Pechal</a:t>
            </a:r>
            <a:r>
              <a:rPr lang="cs-CZ" sz="2500" dirty="0"/>
              <a:t>, děkan šternberský  </a:t>
            </a:r>
          </a:p>
          <a:p>
            <a:pPr algn="r"/>
            <a:endParaRPr lang="cs-CZ" dirty="0"/>
          </a:p>
        </p:txBody>
      </p:sp>
      <p:pic>
        <p:nvPicPr>
          <p:cNvPr id="11" name="Obrázek 10">
            <a:extLst>
              <a:ext uri="{FF2B5EF4-FFF2-40B4-BE49-F238E27FC236}">
                <a16:creationId xmlns:a16="http://schemas.microsoft.com/office/drawing/2014/main" id="{F6C3535B-14CA-45E9-AC95-41A095496AE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915515" y="14274982"/>
            <a:ext cx="9279729" cy="5177891"/>
          </a:xfrm>
          <a:prstGeom prst="rect">
            <a:avLst/>
          </a:prstGeom>
        </p:spPr>
      </p:pic>
      <p:pic>
        <p:nvPicPr>
          <p:cNvPr id="8" name="Obrázek 7">
            <a:extLst>
              <a:ext uri="{FF2B5EF4-FFF2-40B4-BE49-F238E27FC236}">
                <a16:creationId xmlns:a16="http://schemas.microsoft.com/office/drawing/2014/main" id="{887672AE-77CA-48B9-85A2-F60D8157234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080311" y="10620375"/>
            <a:ext cx="5920373" cy="5920373"/>
          </a:xfrm>
          <a:prstGeom prst="rect">
            <a:avLst/>
          </a:prstGeom>
        </p:spPr>
      </p:pic>
      <p:sp>
        <p:nvSpPr>
          <p:cNvPr id="2" name="TextovéPole 1">
            <a:extLst>
              <a:ext uri="{FF2B5EF4-FFF2-40B4-BE49-F238E27FC236}">
                <a16:creationId xmlns:a16="http://schemas.microsoft.com/office/drawing/2014/main" id="{7FEE6D02-EA46-02B7-6C10-3B716100CCE7}"/>
              </a:ext>
            </a:extLst>
          </p:cNvPr>
          <p:cNvSpPr txBox="1"/>
          <p:nvPr/>
        </p:nvSpPr>
        <p:spPr>
          <a:xfrm>
            <a:off x="170399" y="20499336"/>
            <a:ext cx="3189794" cy="584775"/>
          </a:xfrm>
          <a:prstGeom prst="rect">
            <a:avLst/>
          </a:prstGeom>
          <a:noFill/>
        </p:spPr>
        <p:txBody>
          <a:bodyPr wrap="square" rtlCol="0">
            <a:spAutoFit/>
          </a:bodyPr>
          <a:lstStyle/>
          <a:p>
            <a:r>
              <a:rPr lang="cs-CZ" sz="3200" dirty="0"/>
              <a:t>13</a:t>
            </a:r>
          </a:p>
        </p:txBody>
      </p:sp>
    </p:spTree>
    <p:extLst>
      <p:ext uri="{BB962C8B-B14F-4D97-AF65-F5344CB8AC3E}">
        <p14:creationId xmlns:p14="http://schemas.microsoft.com/office/powerpoint/2010/main" val="219259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0" y="966651"/>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1489995" y="1377893"/>
            <a:ext cx="12163537" cy="1446550"/>
          </a:xfrm>
          <a:prstGeom prst="rect">
            <a:avLst/>
          </a:prstGeom>
          <a:noFill/>
        </p:spPr>
        <p:txBody>
          <a:bodyPr wrap="square" rtlCol="0">
            <a:spAutoFit/>
          </a:bodyPr>
          <a:lstStyle/>
          <a:p>
            <a:r>
              <a:rPr lang="cs-CZ" sz="7000" dirty="0">
                <a:solidFill>
                  <a:schemeClr val="bg1"/>
                </a:solidFill>
                <a:latin typeface="Bahnschrift SemiBold" panose="020B0502040204020203" pitchFamily="34" charset="0"/>
              </a:rPr>
              <a:t>Vánoční přání zaměstnancům</a:t>
            </a:r>
          </a:p>
          <a:p>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6076" y="992590"/>
            <a:ext cx="2249172" cy="2011682"/>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270580" y="992590"/>
            <a:ext cx="2249171" cy="2011681"/>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4"/>
          <a:srcRect l="27835" t="9124" r="16415"/>
          <a:stretch>
            <a:fillRect/>
          </a:stretch>
        </p:blipFill>
        <p:spPr>
          <a:xfrm>
            <a:off x="12915503" y="19674810"/>
            <a:ext cx="1175057" cy="1198577"/>
          </a:xfrm>
          <a:prstGeom prst="rect">
            <a:avLst/>
          </a:prstGeom>
        </p:spPr>
      </p:pic>
      <p:pic>
        <p:nvPicPr>
          <p:cNvPr id="11" name="Obrázek 10">
            <a:extLst>
              <a:ext uri="{FF2B5EF4-FFF2-40B4-BE49-F238E27FC236}">
                <a16:creationId xmlns:a16="http://schemas.microsoft.com/office/drawing/2014/main" id="{BFF3261E-70F8-4483-80A4-E32400D1A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727" y="4935780"/>
            <a:ext cx="13419516" cy="13419516"/>
          </a:xfrm>
          <a:prstGeom prst="rect">
            <a:avLst/>
          </a:prstGeom>
        </p:spPr>
      </p:pic>
      <p:cxnSp>
        <p:nvCxnSpPr>
          <p:cNvPr id="7" name="Přímá spojnice 6">
            <a:extLst>
              <a:ext uri="{FF2B5EF4-FFF2-40B4-BE49-F238E27FC236}">
                <a16:creationId xmlns:a16="http://schemas.microsoft.com/office/drawing/2014/main" id="{64CD42D0-CF07-43AE-AE24-F165068F0654}"/>
              </a:ext>
            </a:extLst>
          </p:cNvPr>
          <p:cNvCxnSpPr/>
          <p:nvPr/>
        </p:nvCxnSpPr>
        <p:spPr>
          <a:xfrm>
            <a:off x="574766" y="4153989"/>
            <a:ext cx="1382039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F9B90EB7-9417-9024-C27C-86327E6CC91D}"/>
              </a:ext>
            </a:extLst>
          </p:cNvPr>
          <p:cNvSpPr txBox="1"/>
          <p:nvPr/>
        </p:nvSpPr>
        <p:spPr>
          <a:xfrm>
            <a:off x="170399" y="20499336"/>
            <a:ext cx="3189794" cy="584775"/>
          </a:xfrm>
          <a:prstGeom prst="rect">
            <a:avLst/>
          </a:prstGeom>
          <a:noFill/>
        </p:spPr>
        <p:txBody>
          <a:bodyPr wrap="square" rtlCol="0">
            <a:spAutoFit/>
          </a:bodyPr>
          <a:lstStyle/>
          <a:p>
            <a:r>
              <a:rPr lang="cs-CZ" sz="3200" dirty="0"/>
              <a:t>14</a:t>
            </a:r>
          </a:p>
        </p:txBody>
      </p:sp>
    </p:spTree>
    <p:extLst>
      <p:ext uri="{BB962C8B-B14F-4D97-AF65-F5344CB8AC3E}">
        <p14:creationId xmlns:p14="http://schemas.microsoft.com/office/powerpoint/2010/main" val="4110035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1" y="942369"/>
            <a:ext cx="14760575" cy="306677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575734" y="1249734"/>
            <a:ext cx="14184840" cy="2831544"/>
          </a:xfrm>
          <a:prstGeom prst="rect">
            <a:avLst/>
          </a:prstGeom>
          <a:noFill/>
        </p:spPr>
        <p:txBody>
          <a:bodyPr wrap="square" rtlCol="0">
            <a:spAutoFit/>
          </a:bodyPr>
          <a:lstStyle/>
          <a:p>
            <a:pPr algn="ctr"/>
            <a:r>
              <a:rPr lang="cs-CZ" sz="8000" dirty="0">
                <a:solidFill>
                  <a:schemeClr val="bg1"/>
                </a:solidFill>
                <a:latin typeface="Bahnschrift SemiBold" panose="020B0502040204020203" pitchFamily="34" charset="0"/>
              </a:rPr>
              <a:t>	Poděkování </a:t>
            </a:r>
          </a:p>
          <a:p>
            <a:pPr algn="ctr"/>
            <a:r>
              <a:rPr lang="cs-CZ" sz="8000" dirty="0">
                <a:solidFill>
                  <a:schemeClr val="bg1"/>
                </a:solidFill>
                <a:latin typeface="Bahnschrift SemiBold" panose="020B0502040204020203" pitchFamily="34" charset="0"/>
              </a:rPr>
              <a:t>podporovatelům</a:t>
            </a:r>
          </a:p>
          <a:p>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8371" y="942370"/>
            <a:ext cx="2225914" cy="1990880"/>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270581" y="921570"/>
            <a:ext cx="2148365" cy="1921519"/>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Obdélník 4">
            <a:extLst>
              <a:ext uri="{FF2B5EF4-FFF2-40B4-BE49-F238E27FC236}">
                <a16:creationId xmlns:a16="http://schemas.microsoft.com/office/drawing/2014/main" id="{95F5552B-D608-44E3-A252-9F5F8D11EAC2}"/>
              </a:ext>
            </a:extLst>
          </p:cNvPr>
          <p:cNvSpPr/>
          <p:nvPr/>
        </p:nvSpPr>
        <p:spPr>
          <a:xfrm>
            <a:off x="0" y="19144169"/>
            <a:ext cx="14760574" cy="2096575"/>
          </a:xfrm>
          <a:prstGeom prst="rect">
            <a:avLst/>
          </a:prstGeom>
          <a:solidFill>
            <a:schemeClr val="bg1"/>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cs-CZ"/>
          </a:p>
        </p:txBody>
      </p:sp>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4"/>
          <a:srcRect l="27835" t="9124" r="16415"/>
          <a:stretch>
            <a:fillRect/>
          </a:stretch>
        </p:blipFill>
        <p:spPr>
          <a:xfrm>
            <a:off x="12915503" y="19593167"/>
            <a:ext cx="1175057" cy="1198577"/>
          </a:xfrm>
          <a:prstGeom prst="rect">
            <a:avLst/>
          </a:prstGeom>
        </p:spPr>
      </p:pic>
      <p:pic>
        <p:nvPicPr>
          <p:cNvPr id="1026" name="Picture 2" descr="Symboly Olomouckého kraje | Olomoucký kraj">
            <a:extLst>
              <a:ext uri="{FF2B5EF4-FFF2-40B4-BE49-F238E27FC236}">
                <a16:creationId xmlns:a16="http://schemas.microsoft.com/office/drawing/2014/main" id="{5DDA34F2-22BD-47D9-847C-B7B005C53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34" y="4694956"/>
            <a:ext cx="5047199" cy="2480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ubor:Uničov městský znak - oficiální verze - barva.jpg – Wikipedie">
            <a:extLst>
              <a:ext uri="{FF2B5EF4-FFF2-40B4-BE49-F238E27FC236}">
                <a16:creationId xmlns:a16="http://schemas.microsoft.com/office/drawing/2014/main" id="{85AD1E4D-9ED8-4912-9BE8-703FDB7023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8189" y="7982006"/>
            <a:ext cx="1903312" cy="20530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šternberk | Společnost pro ranou péči, pobočka pro zrak Olomouc">
            <a:extLst>
              <a:ext uri="{FF2B5EF4-FFF2-40B4-BE49-F238E27FC236}">
                <a16:creationId xmlns:a16="http://schemas.microsoft.com/office/drawing/2014/main" id="{DD09212F-D6B3-43E2-9D91-F63E324A12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4420" y="7608954"/>
            <a:ext cx="2450600" cy="22540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Fórum dárců | ČSOB pomáhá regionům Podzimní výzva - DIVOKÁ KARTA">
            <a:extLst>
              <a:ext uri="{FF2B5EF4-FFF2-40B4-BE49-F238E27FC236}">
                <a16:creationId xmlns:a16="http://schemas.microsoft.com/office/drawing/2014/main" id="{68FA92E7-44ED-4D11-B77E-EFE4D689AC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5197" y="14358382"/>
            <a:ext cx="4320970" cy="21748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ěkujeme Nadaci ČEZ - Společnost DUHA">
            <a:extLst>
              <a:ext uri="{FF2B5EF4-FFF2-40B4-BE49-F238E27FC236}">
                <a16:creationId xmlns:a16="http://schemas.microsoft.com/office/drawing/2014/main" id="{BB48A1A5-D8E0-42C5-A54D-7CC80430AA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7936" y="14351395"/>
            <a:ext cx="2477394" cy="18887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oga ke stažení &lt; Pro média | Výbor dobré vůle - Nadace Olgy Havlové">
            <a:extLst>
              <a:ext uri="{FF2B5EF4-FFF2-40B4-BE49-F238E27FC236}">
                <a16:creationId xmlns:a16="http://schemas.microsoft.com/office/drawing/2014/main" id="{D9AF9B8A-7FB5-437A-83C9-DFE1F2534DE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03767" y="14351395"/>
            <a:ext cx="2611736" cy="16293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adace Krása pomoci | LinkedIn">
            <a:extLst>
              <a:ext uri="{FF2B5EF4-FFF2-40B4-BE49-F238E27FC236}">
                <a16:creationId xmlns:a16="http://schemas.microsoft.com/office/drawing/2014/main" id="{7F8168EF-1213-45E7-9BBB-4B0E36CFE4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7485" y="10414338"/>
            <a:ext cx="3181286" cy="31812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áhled obrázku">
            <a:extLst>
              <a:ext uri="{FF2B5EF4-FFF2-40B4-BE49-F238E27FC236}">
                <a16:creationId xmlns:a16="http://schemas.microsoft.com/office/drawing/2014/main" id="{A4E54C8A-D2BE-472F-A582-600497F900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5351" y="11157224"/>
            <a:ext cx="1876425"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8D4C0A7A-E883-8657-6A77-F6E383E2FD54}"/>
              </a:ext>
            </a:extLst>
          </p:cNvPr>
          <p:cNvSpPr txBox="1"/>
          <p:nvPr/>
        </p:nvSpPr>
        <p:spPr>
          <a:xfrm>
            <a:off x="170399" y="20499336"/>
            <a:ext cx="3189794" cy="584775"/>
          </a:xfrm>
          <a:prstGeom prst="rect">
            <a:avLst/>
          </a:prstGeom>
          <a:noFill/>
        </p:spPr>
        <p:txBody>
          <a:bodyPr wrap="square" rtlCol="0">
            <a:spAutoFit/>
          </a:bodyPr>
          <a:lstStyle/>
          <a:p>
            <a:r>
              <a:rPr lang="cs-CZ" sz="3200" dirty="0"/>
              <a:t>15</a:t>
            </a:r>
          </a:p>
        </p:txBody>
      </p:sp>
      <p:sp>
        <p:nvSpPr>
          <p:cNvPr id="3" name="TextovéPole 2">
            <a:extLst>
              <a:ext uri="{FF2B5EF4-FFF2-40B4-BE49-F238E27FC236}">
                <a16:creationId xmlns:a16="http://schemas.microsoft.com/office/drawing/2014/main" id="{D2B92A15-C4E4-4DEB-B4CC-9FE04BA86E7D}"/>
              </a:ext>
            </a:extLst>
          </p:cNvPr>
          <p:cNvSpPr txBox="1"/>
          <p:nvPr/>
        </p:nvSpPr>
        <p:spPr>
          <a:xfrm>
            <a:off x="5184929" y="19679565"/>
            <a:ext cx="7994469" cy="923330"/>
          </a:xfrm>
          <a:prstGeom prst="rect">
            <a:avLst/>
          </a:prstGeom>
          <a:noFill/>
        </p:spPr>
        <p:txBody>
          <a:bodyPr wrap="square" rtlCol="0">
            <a:spAutoFit/>
          </a:bodyPr>
          <a:lstStyle/>
          <a:p>
            <a:r>
              <a:rPr lang="cs-CZ" sz="5400" dirty="0">
                <a:solidFill>
                  <a:srgbClr val="C00000"/>
                </a:solidFill>
                <a:latin typeface="Baskerville Old Face" panose="02020602080505020303" pitchFamily="18" charset="0"/>
              </a:rPr>
              <a:t>DĚKUJEME</a:t>
            </a:r>
          </a:p>
        </p:txBody>
      </p:sp>
      <p:pic>
        <p:nvPicPr>
          <p:cNvPr id="7" name="Picture 2" descr="Logo MPSV">
            <a:extLst>
              <a:ext uri="{FF2B5EF4-FFF2-40B4-BE49-F238E27FC236}">
                <a16:creationId xmlns:a16="http://schemas.microsoft.com/office/drawing/2014/main" id="{FFD12FEB-8DC7-4F27-A5E0-D966D3F53B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3877" y="5209699"/>
            <a:ext cx="1903312" cy="1955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oubor:NROS CMYK logo.svg – Wikipedie">
            <a:extLst>
              <a:ext uri="{FF2B5EF4-FFF2-40B4-BE49-F238E27FC236}">
                <a16:creationId xmlns:a16="http://schemas.microsoft.com/office/drawing/2014/main" id="{652CDE35-86AD-4266-9DC2-A8EB078D75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2817" y="5768585"/>
            <a:ext cx="3563929" cy="11207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íky Nadačnímu fondu Tesco se sociálně znevýhodněné rodiny naučí vařit  zdravě a ekonomicky">
            <a:extLst>
              <a:ext uri="{FF2B5EF4-FFF2-40B4-BE49-F238E27FC236}">
                <a16:creationId xmlns:a16="http://schemas.microsoft.com/office/drawing/2014/main" id="{452F75C1-2C9E-4EF7-BB9F-792C3DE81F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45753" y="11307307"/>
            <a:ext cx="2732272" cy="16337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ěstské symboly - Město Litovel">
            <a:extLst>
              <a:ext uri="{FF2B5EF4-FFF2-40B4-BE49-F238E27FC236}">
                <a16:creationId xmlns:a16="http://schemas.microsoft.com/office/drawing/2014/main" id="{DCBBCE8E-1C41-4913-A068-D59C1E026D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60381" y="7855286"/>
            <a:ext cx="18288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61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id="{4FBBA17D-3B8C-4156-96FA-8C2B83349C0C}"/>
              </a:ext>
            </a:extLst>
          </p:cNvPr>
          <p:cNvSpPr txBox="1"/>
          <p:nvPr/>
        </p:nvSpPr>
        <p:spPr>
          <a:xfrm>
            <a:off x="1441852" y="19396702"/>
            <a:ext cx="11999708" cy="1323439"/>
          </a:xfrm>
          <a:prstGeom prst="rect">
            <a:avLst/>
          </a:prstGeom>
          <a:noFill/>
        </p:spPr>
        <p:txBody>
          <a:bodyPr wrap="square" rtlCol="0">
            <a:spAutoFit/>
          </a:bodyPr>
          <a:lstStyle/>
          <a:p>
            <a:pPr algn="ctr"/>
            <a:r>
              <a:rPr lang="cs-CZ" sz="4000" dirty="0">
                <a:hlinkClick r:id="rId2"/>
              </a:rPr>
              <a:t>www.sternberk.charita.cz</a:t>
            </a:r>
            <a:endParaRPr lang="cs-CZ" sz="4000" dirty="0"/>
          </a:p>
          <a:p>
            <a:pPr algn="ctr"/>
            <a:r>
              <a:rPr lang="cs-CZ" sz="4000" dirty="0"/>
              <a:t>FB: Charita Šternberk – Litovel, Uničov</a:t>
            </a:r>
          </a:p>
        </p:txBody>
      </p:sp>
      <p:pic>
        <p:nvPicPr>
          <p:cNvPr id="14" name="Obrázek 13">
            <a:extLst>
              <a:ext uri="{FF2B5EF4-FFF2-40B4-BE49-F238E27FC236}">
                <a16:creationId xmlns:a16="http://schemas.microsoft.com/office/drawing/2014/main" id="{0CA8695B-FFA1-4C44-8FA0-A98F12CF8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4760574" cy="19396701"/>
          </a:xfrm>
          <a:prstGeom prst="rect">
            <a:avLst/>
          </a:prstGeom>
        </p:spPr>
      </p:pic>
      <p:pic>
        <p:nvPicPr>
          <p:cNvPr id="12" name="Obrázek 11">
            <a:extLst>
              <a:ext uri="{FF2B5EF4-FFF2-40B4-BE49-F238E27FC236}">
                <a16:creationId xmlns:a16="http://schemas.microsoft.com/office/drawing/2014/main" id="{C6566CB3-BE7E-4D55-848F-8B2E0109FD9E}"/>
              </a:ext>
            </a:extLst>
          </p:cNvPr>
          <p:cNvPicPr>
            <a:picLocks noChangeAspect="1"/>
          </p:cNvPicPr>
          <p:nvPr/>
        </p:nvPicPr>
        <p:blipFill rotWithShape="1">
          <a:blip r:embed="rId4">
            <a:extLst>
              <a:ext uri="{28A0092B-C50C-407E-A947-70E740481C1C}">
                <a14:useLocalDpi xmlns:a14="http://schemas.microsoft.com/office/drawing/2010/main" val="0"/>
              </a:ext>
            </a:extLst>
          </a:blip>
          <a:srcRect l="23078" r="24813" b="76779"/>
          <a:stretch/>
        </p:blipFill>
        <p:spPr>
          <a:xfrm>
            <a:off x="3895429" y="520609"/>
            <a:ext cx="6691921" cy="4203790"/>
          </a:xfrm>
          <a:prstGeom prst="rect">
            <a:avLst/>
          </a:prstGeom>
        </p:spPr>
      </p:pic>
      <p:pic>
        <p:nvPicPr>
          <p:cNvPr id="17" name="Obrázek 16">
            <a:extLst>
              <a:ext uri="{FF2B5EF4-FFF2-40B4-BE49-F238E27FC236}">
                <a16:creationId xmlns:a16="http://schemas.microsoft.com/office/drawing/2014/main" id="{A627C3D8-057A-44A6-829A-485CB9A1C0CB}"/>
              </a:ext>
            </a:extLst>
          </p:cNvPr>
          <p:cNvPicPr>
            <a:picLocks noChangeAspect="1"/>
          </p:cNvPicPr>
          <p:nvPr/>
        </p:nvPicPr>
        <p:blipFill rotWithShape="1">
          <a:blip r:embed="rId5">
            <a:extLst>
              <a:ext uri="{28A0092B-C50C-407E-A947-70E740481C1C}">
                <a14:useLocalDpi xmlns:a14="http://schemas.microsoft.com/office/drawing/2010/main" val="0"/>
              </a:ext>
            </a:extLst>
          </a:blip>
          <a:srcRect l="17750" t="70994" r="25616" b="8061"/>
          <a:stretch/>
        </p:blipFill>
        <p:spPr>
          <a:xfrm>
            <a:off x="2665124" y="14197734"/>
            <a:ext cx="8063634" cy="4203790"/>
          </a:xfrm>
          <a:prstGeom prst="rect">
            <a:avLst/>
          </a:prstGeom>
        </p:spPr>
      </p:pic>
      <p:sp>
        <p:nvSpPr>
          <p:cNvPr id="19" name="TextovéPole 18">
            <a:extLst>
              <a:ext uri="{FF2B5EF4-FFF2-40B4-BE49-F238E27FC236}">
                <a16:creationId xmlns:a16="http://schemas.microsoft.com/office/drawing/2014/main" id="{5BB2A380-EC34-44C7-A38A-18EF9CE7A9AE}"/>
              </a:ext>
            </a:extLst>
          </p:cNvPr>
          <p:cNvSpPr txBox="1"/>
          <p:nvPr/>
        </p:nvSpPr>
        <p:spPr>
          <a:xfrm>
            <a:off x="453729" y="4238535"/>
            <a:ext cx="13575323" cy="5647700"/>
          </a:xfrm>
          <a:prstGeom prst="rect">
            <a:avLst/>
          </a:prstGeom>
          <a:noFill/>
        </p:spPr>
        <p:txBody>
          <a:bodyPr wrap="square">
            <a:spAutoFit/>
          </a:bodyPr>
          <a:lstStyle/>
          <a:p>
            <a:pPr algn="ctr">
              <a:lnSpc>
                <a:spcPct val="150000"/>
              </a:lnSpc>
            </a:pPr>
            <a:r>
              <a:rPr lang="cs-CZ" sz="5400" b="1" u="sng" dirty="0">
                <a:latin typeface="Book Antiqua" panose="02040602050305030304" pitchFamily="18" charset="0"/>
              </a:rPr>
              <a:t>Zveme Vás na Charitní plesy</a:t>
            </a:r>
          </a:p>
          <a:p>
            <a:pPr algn="ctr">
              <a:lnSpc>
                <a:spcPct val="150000"/>
              </a:lnSpc>
            </a:pPr>
            <a:r>
              <a:rPr lang="cs-CZ" sz="4000" i="1" dirty="0">
                <a:latin typeface="Book Antiqua" panose="02040602050305030304" pitchFamily="18" charset="0"/>
              </a:rPr>
              <a:t>Charita v Litovli pořádá ples dne 27. 1. 2024 v kulturním domě </a:t>
            </a:r>
            <a:br>
              <a:rPr lang="cs-CZ" sz="4000" i="1" dirty="0">
                <a:latin typeface="Book Antiqua" panose="02040602050305030304" pitchFamily="18" charset="0"/>
              </a:rPr>
            </a:br>
            <a:r>
              <a:rPr lang="cs-CZ" sz="4000" i="1" dirty="0">
                <a:latin typeface="Book Antiqua" panose="02040602050305030304" pitchFamily="18" charset="0"/>
              </a:rPr>
              <a:t>v </a:t>
            </a:r>
            <a:r>
              <a:rPr lang="cs-CZ" sz="4000" i="1" dirty="0" err="1">
                <a:latin typeface="Book Antiqua" panose="02040602050305030304" pitchFamily="18" charset="0"/>
              </a:rPr>
              <a:t>Nasobůrkách</a:t>
            </a:r>
            <a:r>
              <a:rPr lang="cs-CZ" sz="4000" i="1" dirty="0">
                <a:latin typeface="Book Antiqua" panose="02040602050305030304" pitchFamily="18" charset="0"/>
              </a:rPr>
              <a:t>.</a:t>
            </a:r>
          </a:p>
          <a:p>
            <a:pPr algn="ctr">
              <a:lnSpc>
                <a:spcPct val="150000"/>
              </a:lnSpc>
            </a:pPr>
            <a:r>
              <a:rPr lang="cs-CZ" sz="4000" i="1" dirty="0">
                <a:latin typeface="Book Antiqua" panose="02040602050305030304" pitchFamily="18" charset="0"/>
              </a:rPr>
              <a:t>Charita v Uničově pořádá ples dne 10. 2. 2024 v kulturním domě </a:t>
            </a:r>
            <a:br>
              <a:rPr lang="cs-CZ" sz="4000" i="1" dirty="0">
                <a:latin typeface="Book Antiqua" panose="02040602050305030304" pitchFamily="18" charset="0"/>
              </a:rPr>
            </a:br>
            <a:r>
              <a:rPr lang="cs-CZ" sz="4000" i="1" dirty="0">
                <a:latin typeface="Book Antiqua" panose="02040602050305030304" pitchFamily="18" charset="0"/>
              </a:rPr>
              <a:t>v Újezdu u Uničova.</a:t>
            </a:r>
          </a:p>
          <a:p>
            <a:pPr marL="1143000" indent="-1143000" algn="just">
              <a:buFont typeface="Arial" panose="020B0604020202020204" pitchFamily="34" charset="0"/>
              <a:buChar char="•"/>
            </a:pPr>
            <a:endParaRPr lang="cs-CZ" sz="4000" dirty="0"/>
          </a:p>
        </p:txBody>
      </p:sp>
      <p:pic>
        <p:nvPicPr>
          <p:cNvPr id="20" name="Obrázek 19">
            <a:extLst>
              <a:ext uri="{FF2B5EF4-FFF2-40B4-BE49-F238E27FC236}">
                <a16:creationId xmlns:a16="http://schemas.microsoft.com/office/drawing/2014/main" id="{58496586-2884-4767-88B0-DC1D32AFDEB8}"/>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469563" y="8698724"/>
            <a:ext cx="1222928" cy="1093799"/>
          </a:xfrm>
          <a:prstGeom prst="rect">
            <a:avLst/>
          </a:prstGeom>
          <a:effectLst>
            <a:glow rad="177800">
              <a:schemeClr val="accent1">
                <a:alpha val="40000"/>
              </a:schemeClr>
            </a:glow>
          </a:effectLst>
        </p:spPr>
      </p:pic>
      <p:pic>
        <p:nvPicPr>
          <p:cNvPr id="21" name="Obrázek 20">
            <a:extLst>
              <a:ext uri="{FF2B5EF4-FFF2-40B4-BE49-F238E27FC236}">
                <a16:creationId xmlns:a16="http://schemas.microsoft.com/office/drawing/2014/main" id="{6E0EBDE4-3E43-4CDF-BD83-4D554A05DEA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672578" y="9400161"/>
            <a:ext cx="1364267" cy="1220214"/>
          </a:xfrm>
          <a:prstGeom prst="rect">
            <a:avLst/>
          </a:prstGeom>
          <a:effectLst>
            <a:glow rad="177800">
              <a:schemeClr val="accent1">
                <a:alpha val="40000"/>
              </a:schemeClr>
            </a:glow>
          </a:effectLst>
        </p:spPr>
      </p:pic>
      <p:pic>
        <p:nvPicPr>
          <p:cNvPr id="24" name="Obrázek 23">
            <a:extLst>
              <a:ext uri="{FF2B5EF4-FFF2-40B4-BE49-F238E27FC236}">
                <a16:creationId xmlns:a16="http://schemas.microsoft.com/office/drawing/2014/main" id="{D7A32A8F-DFD6-4091-9C28-5CA228ABB478}"/>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897002" y="1284339"/>
            <a:ext cx="2822397" cy="2524379"/>
          </a:xfrm>
          <a:prstGeom prst="rect">
            <a:avLst/>
          </a:prstGeom>
          <a:effectLst>
            <a:glow rad="177800">
              <a:schemeClr val="accent1">
                <a:alpha val="40000"/>
              </a:schemeClr>
            </a:glow>
          </a:effectLst>
        </p:spPr>
      </p:pic>
      <p:pic>
        <p:nvPicPr>
          <p:cNvPr id="25" name="Obrázek 24">
            <a:extLst>
              <a:ext uri="{FF2B5EF4-FFF2-40B4-BE49-F238E27FC236}">
                <a16:creationId xmlns:a16="http://schemas.microsoft.com/office/drawing/2014/main" id="{00F9A2E3-EA57-48B5-93D9-507D89545A4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14403" y="2600210"/>
            <a:ext cx="2266624" cy="2027290"/>
          </a:xfrm>
          <a:prstGeom prst="rect">
            <a:avLst/>
          </a:prstGeom>
          <a:effectLst>
            <a:glow rad="177800">
              <a:schemeClr val="accent1">
                <a:alpha val="40000"/>
              </a:schemeClr>
            </a:glow>
          </a:effectLst>
        </p:spPr>
      </p:pic>
    </p:spTree>
    <p:extLst>
      <p:ext uri="{BB962C8B-B14F-4D97-AF65-F5344CB8AC3E}">
        <p14:creationId xmlns:p14="http://schemas.microsoft.com/office/powerpoint/2010/main" val="174484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0" y="966651"/>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2148365" y="1377893"/>
            <a:ext cx="11505167" cy="1600438"/>
          </a:xfrm>
          <a:prstGeom prst="rect">
            <a:avLst/>
          </a:prstGeom>
          <a:noFill/>
        </p:spPr>
        <p:txBody>
          <a:bodyPr wrap="square" rtlCol="0">
            <a:spAutoFit/>
          </a:bodyPr>
          <a:lstStyle/>
          <a:p>
            <a:r>
              <a:rPr lang="cs-CZ" sz="8000" dirty="0">
                <a:solidFill>
                  <a:schemeClr val="bg1"/>
                </a:solidFill>
                <a:latin typeface="Bahnschrift SemiBold" panose="020B0502040204020203" pitchFamily="34" charset="0"/>
              </a:rPr>
              <a:t>Tříkrálová sbírka 2024</a:t>
            </a:r>
          </a:p>
          <a:p>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1717" y="1056812"/>
            <a:ext cx="2148365" cy="1921519"/>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270580" y="1082752"/>
            <a:ext cx="2148365" cy="1921519"/>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2D112F4A-0D4B-4358-8A2D-8ECDD24F0C97}"/>
              </a:ext>
            </a:extLst>
          </p:cNvPr>
          <p:cNvSpPr txBox="1"/>
          <p:nvPr/>
        </p:nvSpPr>
        <p:spPr>
          <a:xfrm>
            <a:off x="670015" y="3415515"/>
            <a:ext cx="13420545" cy="16689184"/>
          </a:xfrm>
          <a:prstGeom prst="rect">
            <a:avLst/>
          </a:prstGeom>
          <a:noFill/>
        </p:spPr>
        <p:txBody>
          <a:bodyPr wrap="square" rtlCol="0">
            <a:spAutoFit/>
          </a:bodyPr>
          <a:lstStyle/>
          <a:p>
            <a:pPr algn="just">
              <a:lnSpc>
                <a:spcPct val="150000"/>
              </a:lnSpc>
            </a:pPr>
            <a:r>
              <a:rPr lang="cs-CZ" sz="2300" dirty="0"/>
              <a:t>Tříkrálová sbírka 2024 proběhne </a:t>
            </a:r>
            <a:r>
              <a:rPr lang="cs-CZ" sz="2300" b="1" dirty="0"/>
              <a:t>od 1. do 14. 1. 2024 </a:t>
            </a:r>
            <a:r>
              <a:rPr lang="cs-CZ" sz="2300" dirty="0"/>
              <a:t>ve většině obcí tradiční koledou. </a:t>
            </a:r>
            <a:r>
              <a:rPr lang="cs-CZ" sz="2300" b="1" i="1" dirty="0"/>
              <a:t>Prosíme zájemce z řad veřejnosti, kteří by se rádi přidali ke klasické koledě, aby kontaktovali místní koordinátory Tříkrálové sbírky</a:t>
            </a:r>
            <a:r>
              <a:rPr lang="cs-CZ" sz="2300" dirty="0"/>
              <a:t>.</a:t>
            </a:r>
          </a:p>
          <a:p>
            <a:pPr algn="just">
              <a:lnSpc>
                <a:spcPct val="150000"/>
              </a:lnSpc>
            </a:pPr>
            <a:endParaRPr lang="cs-CZ" sz="2300" dirty="0"/>
          </a:p>
          <a:p>
            <a:pPr algn="just">
              <a:lnSpc>
                <a:spcPct val="150000"/>
              </a:lnSpc>
            </a:pPr>
            <a:r>
              <a:rPr lang="cs-CZ" sz="2300" dirty="0" err="1"/>
              <a:t>Šternbersko</a:t>
            </a:r>
            <a:r>
              <a:rPr lang="cs-CZ" sz="2300" dirty="0"/>
              <a:t>: </a:t>
            </a:r>
            <a:r>
              <a:rPr lang="cs-CZ" sz="2300" b="1" dirty="0"/>
              <a:t>Mgr. Dana Axmannová- 724 732 839</a:t>
            </a:r>
            <a:endParaRPr lang="cs-CZ" sz="2300" dirty="0"/>
          </a:p>
          <a:p>
            <a:pPr algn="just">
              <a:lnSpc>
                <a:spcPct val="150000"/>
              </a:lnSpc>
            </a:pPr>
            <a:r>
              <a:rPr lang="cs-CZ" sz="2300" dirty="0" err="1"/>
              <a:t>Uničovsko</a:t>
            </a:r>
            <a:r>
              <a:rPr lang="cs-CZ" sz="2300" dirty="0"/>
              <a:t>: </a:t>
            </a:r>
            <a:r>
              <a:rPr lang="cs-CZ" sz="2300" b="1" dirty="0"/>
              <a:t>Bc. Alena Charouzová- 739 500 407</a:t>
            </a:r>
            <a:endParaRPr lang="cs-CZ" sz="2300" dirty="0"/>
          </a:p>
          <a:p>
            <a:pPr algn="just">
              <a:lnSpc>
                <a:spcPct val="150000"/>
              </a:lnSpc>
            </a:pPr>
            <a:r>
              <a:rPr lang="cs-CZ" sz="2300" dirty="0"/>
              <a:t>Litovelsko: </a:t>
            </a:r>
            <a:r>
              <a:rPr lang="cs-CZ" sz="2300" b="1" dirty="0"/>
              <a:t>Bc. Martina Sedlářová- 736 501 483</a:t>
            </a:r>
          </a:p>
          <a:p>
            <a:pPr algn="just">
              <a:lnSpc>
                <a:spcPct val="150000"/>
              </a:lnSpc>
            </a:pPr>
            <a:endParaRPr lang="cs-CZ" sz="2300" b="1" dirty="0"/>
          </a:p>
          <a:p>
            <a:pPr algn="just">
              <a:lnSpc>
                <a:spcPct val="150000"/>
              </a:lnSpc>
            </a:pPr>
            <a:r>
              <a:rPr lang="cs-CZ" sz="2300" b="1" dirty="0"/>
              <a:t>Záměr využití Tříkrálové sbírky 2024: </a:t>
            </a:r>
          </a:p>
          <a:p>
            <a:pPr marL="342900" lvl="0" indent="-342900" algn="just">
              <a:lnSpc>
                <a:spcPct val="150000"/>
              </a:lnSpc>
              <a:buFont typeface="Arial" panose="020B0604020202020204" pitchFamily="34" charset="0"/>
              <a:buChar char="•"/>
            </a:pPr>
            <a:r>
              <a:rPr lang="cs-CZ" sz="2300" dirty="0"/>
              <a:t>Spoluúčast při rekonstrukci budovy střediska Šternberk.</a:t>
            </a:r>
          </a:p>
          <a:p>
            <a:pPr marL="342900" lvl="0" indent="-342900" algn="just">
              <a:lnSpc>
                <a:spcPct val="150000"/>
              </a:lnSpc>
              <a:buFont typeface="Arial" panose="020B0604020202020204" pitchFamily="34" charset="0"/>
              <a:buChar char="•"/>
            </a:pPr>
            <a:r>
              <a:rPr lang="cs-CZ" sz="2300" dirty="0"/>
              <a:t>Nákup automobilu pro Charitní pečovatelskou službu střediska Uničov.</a:t>
            </a:r>
          </a:p>
          <a:p>
            <a:pPr marL="342900" lvl="0" indent="-342900" algn="just">
              <a:lnSpc>
                <a:spcPct val="150000"/>
              </a:lnSpc>
              <a:buFont typeface="Arial" panose="020B0604020202020204" pitchFamily="34" charset="0"/>
              <a:buChar char="•"/>
            </a:pPr>
            <a:r>
              <a:rPr lang="cs-CZ" sz="2300" dirty="0"/>
              <a:t>Rekonstrukce hygienického zázemí pro zdravotní sestry a pečovatelky střediska Litovel.</a:t>
            </a:r>
          </a:p>
          <a:p>
            <a:pPr marL="342900" lvl="0" indent="-342900" algn="just">
              <a:lnSpc>
                <a:spcPct val="150000"/>
              </a:lnSpc>
              <a:buFont typeface="Arial" panose="020B0604020202020204" pitchFamily="34" charset="0"/>
              <a:buChar char="•"/>
            </a:pPr>
            <a:r>
              <a:rPr lang="cs-CZ" sz="2300" dirty="0"/>
              <a:t>Přímá materiální a finanční pomoc lidem v nouzi- střediska Šternberk, Uničov, Litovel.</a:t>
            </a:r>
          </a:p>
          <a:p>
            <a:pPr algn="just">
              <a:lnSpc>
                <a:spcPct val="150000"/>
              </a:lnSpc>
            </a:pPr>
            <a:endParaRPr lang="cs-CZ" sz="2300" dirty="0"/>
          </a:p>
          <a:p>
            <a:pPr algn="just">
              <a:lnSpc>
                <a:spcPct val="150000"/>
              </a:lnSpc>
            </a:pPr>
            <a:r>
              <a:rPr lang="cs-CZ" sz="2300" dirty="0"/>
              <a:t>Na místech, kde se nepodaří zajistit sbírku koledou, budou rozmístěny stacionární kasičky (obchody, obecní úřady aj.).</a:t>
            </a:r>
          </a:p>
          <a:p>
            <a:pPr algn="just">
              <a:lnSpc>
                <a:spcPct val="150000"/>
              </a:lnSpc>
            </a:pPr>
            <a:endParaRPr lang="cs-CZ" sz="2300" dirty="0"/>
          </a:p>
          <a:p>
            <a:pPr algn="just">
              <a:lnSpc>
                <a:spcPct val="150000"/>
              </a:lnSpc>
            </a:pPr>
            <a:r>
              <a:rPr lang="cs-CZ" sz="2300" dirty="0"/>
              <a:t>V roce 2023 obyvatelé </a:t>
            </a:r>
            <a:r>
              <a:rPr lang="cs-CZ" sz="2300" dirty="0" err="1"/>
              <a:t>Šternberska</a:t>
            </a:r>
            <a:r>
              <a:rPr lang="cs-CZ" sz="2300" dirty="0"/>
              <a:t>, </a:t>
            </a:r>
            <a:r>
              <a:rPr lang="cs-CZ" sz="2300" dirty="0" err="1"/>
              <a:t>Uničovska</a:t>
            </a:r>
            <a:r>
              <a:rPr lang="cs-CZ" sz="2300" dirty="0"/>
              <a:t> a Litovelska do pokladniček přispěli částkou </a:t>
            </a:r>
            <a:r>
              <a:rPr lang="cs-CZ" sz="2300" b="1" dirty="0"/>
              <a:t>2.301.738 Kč.</a:t>
            </a:r>
            <a:r>
              <a:rPr lang="cs-CZ" sz="2300" dirty="0"/>
              <a:t> (Středisko Šternberk: 556.781 Kč, středisko Uničov: 678.483 Kč, středisko Litovel: 904.718 Kč, Charita Bohuňovice: 161.756 Kč).</a:t>
            </a:r>
          </a:p>
          <a:p>
            <a:pPr algn="just">
              <a:lnSpc>
                <a:spcPct val="150000"/>
              </a:lnSpc>
            </a:pPr>
            <a:r>
              <a:rPr lang="cs-CZ" sz="2300" dirty="0"/>
              <a:t>Výtěžek sbírky (65%) jsme využili následujícím způsobem:</a:t>
            </a:r>
          </a:p>
          <a:p>
            <a:pPr algn="just">
              <a:lnSpc>
                <a:spcPct val="150000"/>
              </a:lnSpc>
            </a:pPr>
            <a:r>
              <a:rPr lang="cs-CZ" sz="2300" dirty="0"/>
              <a:t>· Středisko Šternberk, Uničov, Litovel - přímá materiální a finanční pomoc lidem v nouzové či krizové situaci.</a:t>
            </a:r>
          </a:p>
          <a:p>
            <a:pPr algn="just">
              <a:lnSpc>
                <a:spcPct val="150000"/>
              </a:lnSpc>
            </a:pPr>
            <a:r>
              <a:rPr lang="cs-CZ" sz="2300" dirty="0"/>
              <a:t>· Spoluúčast na rekonstrukci budovy střediska Šternberk- sídlo Charity, zázemí pro 5 soc. služeb.</a:t>
            </a:r>
          </a:p>
          <a:p>
            <a:pPr algn="just">
              <a:lnSpc>
                <a:spcPct val="150000"/>
              </a:lnSpc>
            </a:pPr>
            <a:r>
              <a:rPr lang="cs-CZ" sz="2300" dirty="0"/>
              <a:t>· Spoluúčast při obnově vozového parku- Nákup 3 automobilů pro Charitní pečovatelskou službu střediska Uničov.</a:t>
            </a:r>
          </a:p>
          <a:p>
            <a:pPr algn="just">
              <a:lnSpc>
                <a:spcPct val="150000"/>
              </a:lnSpc>
            </a:pPr>
            <a:r>
              <a:rPr lang="cs-CZ" sz="2300" dirty="0"/>
              <a:t>· Obnova vozového parku- nákup automobilu pro Charitní pečovatelskou službu střediska Litovel.</a:t>
            </a:r>
          </a:p>
          <a:p>
            <a:pPr algn="just">
              <a:lnSpc>
                <a:spcPct val="150000"/>
              </a:lnSpc>
            </a:pPr>
            <a:r>
              <a:rPr lang="cs-CZ" sz="2300" dirty="0"/>
              <a:t>Zbytek využití z původní celkové částky: Krizový a Nouzový fond všech Charit Arcidiecézní charity Olomouc, humanitární pomoc v zahraničí, režie sbírky.</a:t>
            </a:r>
          </a:p>
          <a:p>
            <a:pPr algn="just">
              <a:lnSpc>
                <a:spcPct val="150000"/>
              </a:lnSpc>
            </a:pPr>
            <a:endParaRPr lang="cs-CZ" sz="2300" dirty="0"/>
          </a:p>
          <a:p>
            <a:pPr algn="just">
              <a:lnSpc>
                <a:spcPct val="150000"/>
              </a:lnSpc>
            </a:pPr>
            <a:r>
              <a:rPr lang="cs-CZ" sz="2300" b="1" dirty="0"/>
              <a:t>Všem dárcům i pomocníkům, kteří nám pomáhali a pomáhají sbírku zrealizovat, velice děkujeme.</a:t>
            </a:r>
            <a:endParaRPr lang="cs-CZ" sz="2300" dirty="0"/>
          </a:p>
          <a:p>
            <a:pPr>
              <a:lnSpc>
                <a:spcPct val="150000"/>
              </a:lnSpc>
            </a:pPr>
            <a:endParaRPr lang="cs-CZ" sz="4000" dirty="0">
              <a:latin typeface="Times New Roman" panose="02020603050405020304" pitchFamily="18" charset="0"/>
              <a:cs typeface="Times New Roman" panose="02020603050405020304" pitchFamily="18" charset="0"/>
            </a:endParaRPr>
          </a:p>
          <a:p>
            <a:endParaRPr lang="cs-CZ" dirty="0"/>
          </a:p>
        </p:txBody>
      </p:sp>
      <p:sp>
        <p:nvSpPr>
          <p:cNvPr id="20" name="Obdélník 19">
            <a:extLst>
              <a:ext uri="{FF2B5EF4-FFF2-40B4-BE49-F238E27FC236}">
                <a16:creationId xmlns:a16="http://schemas.microsoft.com/office/drawing/2014/main" id="{BDA1BD02-330A-49C7-AC08-13303876BA79}"/>
              </a:ext>
            </a:extLst>
          </p:cNvPr>
          <p:cNvSpPr/>
          <p:nvPr/>
        </p:nvSpPr>
        <p:spPr>
          <a:xfrm>
            <a:off x="0" y="19137086"/>
            <a:ext cx="14760575" cy="210365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21" name="Picture 5">
            <a:extLst>
              <a:ext uri="{FF2B5EF4-FFF2-40B4-BE49-F238E27FC236}">
                <a16:creationId xmlns:a16="http://schemas.microsoft.com/office/drawing/2014/main" id="{3CFB485F-46BB-4034-8B26-35B539B6FB67}"/>
              </a:ext>
            </a:extLst>
          </p:cNvPr>
          <p:cNvPicPr>
            <a:picLocks noChangeAspect="1"/>
          </p:cNvPicPr>
          <p:nvPr/>
        </p:nvPicPr>
        <p:blipFill>
          <a:blip r:embed="rId4"/>
          <a:srcRect l="27835" t="9124" r="16415"/>
          <a:stretch>
            <a:fillRect/>
          </a:stretch>
        </p:blipFill>
        <p:spPr>
          <a:xfrm>
            <a:off x="13066003" y="19674810"/>
            <a:ext cx="1175057" cy="1198577"/>
          </a:xfrm>
          <a:prstGeom prst="rect">
            <a:avLst/>
          </a:prstGeom>
        </p:spPr>
      </p:pic>
      <p:pic>
        <p:nvPicPr>
          <p:cNvPr id="18" name="Picture 4" descr="Tříkrálová sbírka 2024 | Biskupské gymnázium Hradec Králové">
            <a:extLst>
              <a:ext uri="{FF2B5EF4-FFF2-40B4-BE49-F238E27FC236}">
                <a16:creationId xmlns:a16="http://schemas.microsoft.com/office/drawing/2014/main" id="{02D1DAB0-A11F-47D4-8B25-E0523E9116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3900" y="4904367"/>
            <a:ext cx="5369632" cy="28101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říkrálová sbírka 2020">
            <a:extLst>
              <a:ext uri="{FF2B5EF4-FFF2-40B4-BE49-F238E27FC236}">
                <a16:creationId xmlns:a16="http://schemas.microsoft.com/office/drawing/2014/main" id="{7B400F66-6837-4EEF-B973-E35C10D8F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4607" y="19216007"/>
            <a:ext cx="3011360" cy="189010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40BEAFE-4550-024A-B3FC-8E7CFD3DCED4}"/>
              </a:ext>
            </a:extLst>
          </p:cNvPr>
          <p:cNvSpPr txBox="1"/>
          <p:nvPr/>
        </p:nvSpPr>
        <p:spPr>
          <a:xfrm>
            <a:off x="170399" y="20499336"/>
            <a:ext cx="3189794" cy="584775"/>
          </a:xfrm>
          <a:prstGeom prst="rect">
            <a:avLst/>
          </a:prstGeom>
          <a:noFill/>
        </p:spPr>
        <p:txBody>
          <a:bodyPr wrap="square" rtlCol="0">
            <a:spAutoFit/>
          </a:bodyPr>
          <a:lstStyle/>
          <a:p>
            <a:r>
              <a:rPr lang="cs-CZ" sz="3200" dirty="0"/>
              <a:t>2</a:t>
            </a:r>
          </a:p>
        </p:txBody>
      </p:sp>
    </p:spTree>
    <p:extLst>
      <p:ext uri="{BB962C8B-B14F-4D97-AF65-F5344CB8AC3E}">
        <p14:creationId xmlns:p14="http://schemas.microsoft.com/office/powerpoint/2010/main" val="853628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0" y="966651"/>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1489995" y="1380388"/>
            <a:ext cx="11505167" cy="1446550"/>
          </a:xfrm>
          <a:prstGeom prst="rect">
            <a:avLst/>
          </a:prstGeom>
          <a:noFill/>
        </p:spPr>
        <p:txBody>
          <a:bodyPr wrap="square" rtlCol="0">
            <a:spAutoFit/>
          </a:bodyPr>
          <a:lstStyle/>
          <a:p>
            <a:r>
              <a:rPr lang="cs-CZ" sz="7000" dirty="0">
                <a:solidFill>
                  <a:schemeClr val="bg1"/>
                </a:solidFill>
                <a:latin typeface="Bahnschrift SemiBold" panose="020B0502040204020203" pitchFamily="34" charset="0"/>
              </a:rPr>
              <a:t>Uspávání broučků a zvířátek</a:t>
            </a:r>
          </a:p>
          <a:p>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5953" y="966650"/>
            <a:ext cx="2201225" cy="1968797"/>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270581" y="1035474"/>
            <a:ext cx="2201226" cy="1968798"/>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B2D4203B-DBBE-4F46-AF11-54ACEA7904EE}"/>
              </a:ext>
            </a:extLst>
          </p:cNvPr>
          <p:cNvSpPr txBox="1"/>
          <p:nvPr/>
        </p:nvSpPr>
        <p:spPr>
          <a:xfrm>
            <a:off x="632823" y="3543215"/>
            <a:ext cx="13392728" cy="16052471"/>
          </a:xfrm>
          <a:prstGeom prst="rect">
            <a:avLst/>
          </a:prstGeom>
          <a:noFill/>
        </p:spPr>
        <p:txBody>
          <a:bodyPr wrap="square" rtlCol="0">
            <a:spAutoFit/>
          </a:bodyPr>
          <a:lstStyle/>
          <a:p>
            <a:pPr>
              <a:lnSpc>
                <a:spcPct val="150000"/>
              </a:lnSpc>
            </a:pPr>
            <a:r>
              <a:rPr lang="cs-CZ" sz="2500" dirty="0">
                <a:solidFill>
                  <a:srgbClr val="000000"/>
                </a:solidFill>
                <a:cs typeface="Calibri"/>
              </a:rPr>
              <a:t>Dne 16. 11. 2023 pořádalo Mateřské centrum Rybička při Charitě v Litovli již tradičně Uspávání broučků a lesních zvířátek. Celou akci přivítala paní ředitelka Ing. Ludmila Zavadilová. </a:t>
            </a:r>
            <a:r>
              <a:rPr lang="cs-CZ" sz="2500" dirty="0" err="1">
                <a:solidFill>
                  <a:srgbClr val="000000"/>
                </a:solidFill>
                <a:cs typeface="Calibri"/>
              </a:rPr>
              <a:t>Lampičkový</a:t>
            </a:r>
            <a:r>
              <a:rPr lang="cs-CZ" sz="2500" dirty="0">
                <a:solidFill>
                  <a:srgbClr val="000000"/>
                </a:solidFill>
                <a:cs typeface="Calibri"/>
              </a:rPr>
              <a:t> průvod vyšel z náměstí v 16:45 hodin a směřoval přímo k chatě Doubravě, kde již byla nachystaná osvětlená lesní cestička. Společně s dětmi, jsme uspali všechna lesní zvířátka a to společně s paní Zimou, která přijela na zdobeném kočáru taženém dvěma poníky. Paní Zima společně s dětmi svým zpěvem pomohly uspat všechna zvířátka, děti donesly také krmivo pro zvěř a nakonec si s paní Zimou zatančily na oblíbené písně. </a:t>
            </a:r>
          </a:p>
          <a:p>
            <a:pPr>
              <a:lnSpc>
                <a:spcPct val="150000"/>
              </a:lnSpc>
            </a:pPr>
            <a:endParaRPr lang="cs-CZ" sz="2500" dirty="0">
              <a:solidFill>
                <a:srgbClr val="000000"/>
              </a:solidFill>
              <a:cs typeface="Calibri"/>
            </a:endParaRPr>
          </a:p>
          <a:p>
            <a:pPr>
              <a:lnSpc>
                <a:spcPct val="150000"/>
              </a:lnSpc>
            </a:pPr>
            <a:r>
              <a:rPr lang="cs-CZ" sz="2500" dirty="0">
                <a:solidFill>
                  <a:srgbClr val="000000"/>
                </a:solidFill>
                <a:cs typeface="Calibri"/>
              </a:rPr>
              <a:t>Děkujeme všem sponzorům.</a:t>
            </a:r>
          </a:p>
          <a:p>
            <a:pPr>
              <a:lnSpc>
                <a:spcPct val="150000"/>
              </a:lnSpc>
            </a:pPr>
            <a:endParaRPr lang="cs-CZ" sz="2500" dirty="0">
              <a:solidFill>
                <a:srgbClr val="000000"/>
              </a:solidFill>
              <a:cs typeface="Calibri"/>
            </a:endParaRPr>
          </a:p>
          <a:p>
            <a:pPr>
              <a:lnSpc>
                <a:spcPct val="150000"/>
              </a:lnSpc>
            </a:pPr>
            <a:endParaRPr lang="cs-CZ" sz="2500" dirty="0">
              <a:solidFill>
                <a:srgbClr val="000000"/>
              </a:solidFill>
              <a:cs typeface="Calibri"/>
            </a:endParaRPr>
          </a:p>
          <a:p>
            <a:pPr>
              <a:lnSpc>
                <a:spcPct val="150000"/>
              </a:lnSpc>
            </a:pPr>
            <a:endParaRPr lang="cs-CZ" sz="2500" dirty="0">
              <a:solidFill>
                <a:srgbClr val="000000"/>
              </a:solidFill>
              <a:cs typeface="Calibri"/>
            </a:endParaRPr>
          </a:p>
          <a:p>
            <a:pPr>
              <a:lnSpc>
                <a:spcPct val="150000"/>
              </a:lnSpc>
            </a:pPr>
            <a:endParaRPr lang="cs-CZ" sz="2500" dirty="0">
              <a:solidFill>
                <a:srgbClr val="000000"/>
              </a:solidFill>
              <a:cs typeface="Calibri"/>
            </a:endParaRPr>
          </a:p>
          <a:p>
            <a:pPr>
              <a:lnSpc>
                <a:spcPct val="150000"/>
              </a:lnSpc>
            </a:pPr>
            <a:endParaRPr lang="cs-CZ" sz="2500" dirty="0">
              <a:solidFill>
                <a:srgbClr val="000000"/>
              </a:solidFill>
              <a:cs typeface="Calibri"/>
            </a:endParaRPr>
          </a:p>
          <a:p>
            <a:pPr>
              <a:lnSpc>
                <a:spcPct val="150000"/>
              </a:lnSpc>
            </a:pPr>
            <a:endParaRPr lang="cs-CZ" sz="2500" dirty="0">
              <a:solidFill>
                <a:srgbClr val="000000"/>
              </a:solidFill>
              <a:cs typeface="Calibri"/>
            </a:endParaRPr>
          </a:p>
          <a:p>
            <a:pPr>
              <a:lnSpc>
                <a:spcPct val="150000"/>
              </a:lnSpc>
            </a:pPr>
            <a:endParaRPr lang="cs-CZ" sz="2500" dirty="0">
              <a:solidFill>
                <a:srgbClr val="000000"/>
              </a:solidFill>
              <a:cs typeface="Calibri"/>
            </a:endParaRPr>
          </a:p>
          <a:p>
            <a:pPr>
              <a:lnSpc>
                <a:spcPct val="150000"/>
              </a:lnSpc>
            </a:pPr>
            <a:endParaRPr lang="cs-CZ" sz="2500" dirty="0">
              <a:solidFill>
                <a:srgbClr val="000000"/>
              </a:solidFill>
              <a:cs typeface="Calibri"/>
            </a:endParaRPr>
          </a:p>
          <a:p>
            <a:pPr>
              <a:lnSpc>
                <a:spcPct val="150000"/>
              </a:lnSpc>
            </a:pPr>
            <a:endParaRPr lang="cs-CZ" sz="2500" dirty="0">
              <a:solidFill>
                <a:srgbClr val="000000"/>
              </a:solidFill>
              <a:cs typeface="Calibri"/>
            </a:endParaRPr>
          </a:p>
          <a:p>
            <a:pPr>
              <a:lnSpc>
                <a:spcPct val="150000"/>
              </a:lnSpc>
            </a:pPr>
            <a:endParaRPr lang="cs-CZ" sz="2500" dirty="0">
              <a:solidFill>
                <a:srgbClr val="000000"/>
              </a:solidFill>
              <a:cs typeface="Calibri"/>
            </a:endParaRPr>
          </a:p>
          <a:p>
            <a:pPr>
              <a:lnSpc>
                <a:spcPct val="150000"/>
              </a:lnSpc>
            </a:pPr>
            <a:endParaRPr lang="cs-CZ" sz="2500" dirty="0">
              <a:solidFill>
                <a:srgbClr val="000000"/>
              </a:solidFill>
              <a:cs typeface="Calibri"/>
            </a:endParaRPr>
          </a:p>
          <a:p>
            <a:pPr>
              <a:lnSpc>
                <a:spcPct val="150000"/>
              </a:lnSpc>
            </a:pPr>
            <a:endParaRPr lang="cs-CZ" sz="2400" dirty="0">
              <a:solidFill>
                <a:srgbClr val="000000"/>
              </a:solidFill>
              <a:latin typeface="Algerian" panose="04020705040A02060702" pitchFamily="82" charset="0"/>
              <a:cs typeface="Calibri"/>
            </a:endParaRPr>
          </a:p>
          <a:p>
            <a:pPr>
              <a:lnSpc>
                <a:spcPct val="150000"/>
              </a:lnSpc>
            </a:pPr>
            <a:endParaRPr lang="cs-CZ" sz="2400" dirty="0">
              <a:solidFill>
                <a:srgbClr val="000000"/>
              </a:solidFill>
              <a:latin typeface="Algerian" panose="04020705040A02060702" pitchFamily="82" charset="0"/>
              <a:cs typeface="Calibri"/>
            </a:endParaRPr>
          </a:p>
          <a:p>
            <a:pPr>
              <a:lnSpc>
                <a:spcPct val="150000"/>
              </a:lnSpc>
            </a:pPr>
            <a:endParaRPr lang="cs-CZ" sz="2400" dirty="0">
              <a:solidFill>
                <a:srgbClr val="000000"/>
              </a:solidFill>
              <a:latin typeface="Algerian" panose="04020705040A02060702" pitchFamily="82" charset="0"/>
              <a:cs typeface="Calibri"/>
            </a:endParaRPr>
          </a:p>
          <a:p>
            <a:pPr>
              <a:lnSpc>
                <a:spcPct val="150000"/>
              </a:lnSpc>
            </a:pPr>
            <a:endParaRPr lang="cs-CZ" sz="2400" dirty="0">
              <a:solidFill>
                <a:srgbClr val="000000"/>
              </a:solidFill>
              <a:latin typeface="Algerian" panose="04020705040A02060702" pitchFamily="82" charset="0"/>
              <a:cs typeface="Calibri"/>
            </a:endParaRPr>
          </a:p>
          <a:p>
            <a:pPr>
              <a:lnSpc>
                <a:spcPct val="150000"/>
              </a:lnSpc>
            </a:pPr>
            <a:endParaRPr lang="cs-CZ" sz="2400" dirty="0">
              <a:solidFill>
                <a:srgbClr val="000000"/>
              </a:solidFill>
              <a:latin typeface="Algerian" panose="04020705040A02060702" pitchFamily="82" charset="0"/>
              <a:cs typeface="Calibri"/>
            </a:endParaRPr>
          </a:p>
          <a:p>
            <a:pPr>
              <a:lnSpc>
                <a:spcPct val="150000"/>
              </a:lnSpc>
            </a:pPr>
            <a:r>
              <a:rPr lang="cs-CZ" sz="2400" dirty="0">
                <a:solidFill>
                  <a:srgbClr val="000000"/>
                </a:solidFill>
                <a:latin typeface="Algerian" panose="04020705040A02060702" pitchFamily="82" charset="0"/>
                <a:cs typeface="Calibri"/>
              </a:rPr>
              <a:t>Myslivecký spolek Doubrava</a:t>
            </a:r>
          </a:p>
          <a:p>
            <a:pPr>
              <a:lnSpc>
                <a:spcPct val="150000"/>
              </a:lnSpc>
            </a:pPr>
            <a:endParaRPr lang="cs-CZ" sz="2500" dirty="0">
              <a:solidFill>
                <a:srgbClr val="000000"/>
              </a:solidFill>
              <a:cs typeface="Calibri"/>
            </a:endParaRPr>
          </a:p>
        </p:txBody>
      </p:sp>
      <p:pic>
        <p:nvPicPr>
          <p:cNvPr id="11" name="Picture 10" descr="Lampičkový průvod - Město Litovel">
            <a:extLst>
              <a:ext uri="{FF2B5EF4-FFF2-40B4-BE49-F238E27FC236}">
                <a16:creationId xmlns:a16="http://schemas.microsoft.com/office/drawing/2014/main" id="{993D1782-7BA9-4D7F-9B13-B54D6D7520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808" y="9892848"/>
            <a:ext cx="8624600" cy="4851338"/>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a:extLst>
              <a:ext uri="{FF2B5EF4-FFF2-40B4-BE49-F238E27FC236}">
                <a16:creationId xmlns:a16="http://schemas.microsoft.com/office/drawing/2014/main" id="{01C53A95-1804-45B8-B250-5599CEE8563B}"/>
              </a:ext>
            </a:extLst>
          </p:cNvPr>
          <p:cNvSpPr/>
          <p:nvPr/>
        </p:nvSpPr>
        <p:spPr>
          <a:xfrm>
            <a:off x="0" y="19111145"/>
            <a:ext cx="14774483" cy="2103653"/>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5"/>
          <a:srcRect l="27835" t="9124" r="16415"/>
          <a:stretch>
            <a:fillRect/>
          </a:stretch>
        </p:blipFill>
        <p:spPr>
          <a:xfrm>
            <a:off x="12929411" y="19615084"/>
            <a:ext cx="1175057" cy="1198577"/>
          </a:xfrm>
          <a:prstGeom prst="rect">
            <a:avLst/>
          </a:prstGeom>
        </p:spPr>
      </p:pic>
      <p:pic>
        <p:nvPicPr>
          <p:cNvPr id="17" name="Picture 2" descr="Město Litovel">
            <a:extLst>
              <a:ext uri="{FF2B5EF4-FFF2-40B4-BE49-F238E27FC236}">
                <a16:creationId xmlns:a16="http://schemas.microsoft.com/office/drawing/2014/main" id="{B88D6175-F21D-4AAE-8B32-A6A6CF6EEA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4791" y="19292145"/>
            <a:ext cx="1844454" cy="18444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ateřské centrum Rybička | Givt">
            <a:extLst>
              <a:ext uri="{FF2B5EF4-FFF2-40B4-BE49-F238E27FC236}">
                <a16:creationId xmlns:a16="http://schemas.microsoft.com/office/drawing/2014/main" id="{D951F830-5C97-49B5-96D8-5A8B885A86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941" y="19744855"/>
            <a:ext cx="1830721" cy="11696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znam firem v Litovli - Město Litovel">
            <a:extLst>
              <a:ext uri="{FF2B5EF4-FFF2-40B4-BE49-F238E27FC236}">
                <a16:creationId xmlns:a16="http://schemas.microsoft.com/office/drawing/2014/main" id="{1AB0FACE-98D8-4031-96D3-DA2F04F4E9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4494" y="19516236"/>
            <a:ext cx="1371469" cy="13714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Ovocnářství Mezice – Prodej stromků a keřů">
            <a:extLst>
              <a:ext uri="{FF2B5EF4-FFF2-40B4-BE49-F238E27FC236}">
                <a16:creationId xmlns:a16="http://schemas.microsoft.com/office/drawing/2014/main" id="{4AD0C959-E7F1-4083-9DBD-E41A0DACBD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04046" y="19753577"/>
            <a:ext cx="2047733" cy="92830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Přímá spojnice 2">
            <a:extLst>
              <a:ext uri="{FF2B5EF4-FFF2-40B4-BE49-F238E27FC236}">
                <a16:creationId xmlns:a16="http://schemas.microsoft.com/office/drawing/2014/main" id="{0DAC62FB-5FEC-4C25-A946-2E80595BA3B4}"/>
              </a:ext>
            </a:extLst>
          </p:cNvPr>
          <p:cNvCxnSpPr/>
          <p:nvPr/>
        </p:nvCxnSpPr>
        <p:spPr>
          <a:xfrm>
            <a:off x="3138769" y="15052431"/>
            <a:ext cx="828291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13B17940-ED21-490C-8E52-EACF1D2134A0}"/>
              </a:ext>
            </a:extLst>
          </p:cNvPr>
          <p:cNvCxnSpPr/>
          <p:nvPr/>
        </p:nvCxnSpPr>
        <p:spPr>
          <a:xfrm>
            <a:off x="2369449" y="9828378"/>
            <a:ext cx="0" cy="520646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Přímá spojnice 42">
            <a:extLst>
              <a:ext uri="{FF2B5EF4-FFF2-40B4-BE49-F238E27FC236}">
                <a16:creationId xmlns:a16="http://schemas.microsoft.com/office/drawing/2014/main" id="{51C3E6F8-2F84-40B8-9021-625F4DA17C43}"/>
              </a:ext>
            </a:extLst>
          </p:cNvPr>
          <p:cNvCxnSpPr/>
          <p:nvPr/>
        </p:nvCxnSpPr>
        <p:spPr>
          <a:xfrm>
            <a:off x="12063046" y="9828378"/>
            <a:ext cx="0" cy="522405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944C9598-AD66-1FE6-68AC-83E0ADAC1839}"/>
              </a:ext>
            </a:extLst>
          </p:cNvPr>
          <p:cNvSpPr txBox="1"/>
          <p:nvPr/>
        </p:nvSpPr>
        <p:spPr>
          <a:xfrm>
            <a:off x="170399" y="20499336"/>
            <a:ext cx="3189794" cy="584775"/>
          </a:xfrm>
          <a:prstGeom prst="rect">
            <a:avLst/>
          </a:prstGeom>
          <a:noFill/>
        </p:spPr>
        <p:txBody>
          <a:bodyPr wrap="square" rtlCol="0">
            <a:spAutoFit/>
          </a:bodyPr>
          <a:lstStyle/>
          <a:p>
            <a:r>
              <a:rPr lang="cs-CZ" sz="3200" dirty="0"/>
              <a:t>3</a:t>
            </a:r>
          </a:p>
        </p:txBody>
      </p:sp>
    </p:spTree>
    <p:extLst>
      <p:ext uri="{BB962C8B-B14F-4D97-AF65-F5344CB8AC3E}">
        <p14:creationId xmlns:p14="http://schemas.microsoft.com/office/powerpoint/2010/main" val="1359892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42269" y="917015"/>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1553075" y="1390411"/>
            <a:ext cx="13565953" cy="1446550"/>
          </a:xfrm>
          <a:prstGeom prst="rect">
            <a:avLst/>
          </a:prstGeom>
          <a:noFill/>
        </p:spPr>
        <p:txBody>
          <a:bodyPr wrap="square" rtlCol="0">
            <a:spAutoFit/>
          </a:bodyPr>
          <a:lstStyle/>
          <a:p>
            <a:r>
              <a:rPr lang="cs-CZ" sz="7000" dirty="0">
                <a:solidFill>
                  <a:schemeClr val="bg1"/>
                </a:solidFill>
                <a:latin typeface="Bahnschrift SemiBold" panose="020B0502040204020203" pitchFamily="34" charset="0"/>
              </a:rPr>
              <a:t>Benefiční koncert v Uničově</a:t>
            </a:r>
          </a:p>
          <a:p>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6096" y="946116"/>
            <a:ext cx="2249171" cy="2011681"/>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270580" y="916142"/>
            <a:ext cx="2282684" cy="2041655"/>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Obdélník 10">
            <a:extLst>
              <a:ext uri="{FF2B5EF4-FFF2-40B4-BE49-F238E27FC236}">
                <a16:creationId xmlns:a16="http://schemas.microsoft.com/office/drawing/2014/main" id="{AED209E1-02D9-4A42-8F32-EEB7B4CD7032}"/>
              </a:ext>
            </a:extLst>
          </p:cNvPr>
          <p:cNvSpPr/>
          <p:nvPr/>
        </p:nvSpPr>
        <p:spPr>
          <a:xfrm>
            <a:off x="0" y="19137086"/>
            <a:ext cx="14760575" cy="2103653"/>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4"/>
          <a:srcRect l="27835" t="9124" r="16415"/>
          <a:stretch>
            <a:fillRect/>
          </a:stretch>
        </p:blipFill>
        <p:spPr>
          <a:xfrm>
            <a:off x="13066003" y="19589623"/>
            <a:ext cx="1175057" cy="1198577"/>
          </a:xfrm>
          <a:prstGeom prst="rect">
            <a:avLst/>
          </a:prstGeom>
        </p:spPr>
      </p:pic>
      <p:sp>
        <p:nvSpPr>
          <p:cNvPr id="5" name="TextovéPole 4">
            <a:extLst>
              <a:ext uri="{FF2B5EF4-FFF2-40B4-BE49-F238E27FC236}">
                <a16:creationId xmlns:a16="http://schemas.microsoft.com/office/drawing/2014/main" id="{00466343-BD60-43D6-968E-E6A5E0D00011}"/>
              </a:ext>
            </a:extLst>
          </p:cNvPr>
          <p:cNvSpPr txBox="1"/>
          <p:nvPr/>
        </p:nvSpPr>
        <p:spPr>
          <a:xfrm>
            <a:off x="1069871" y="4040622"/>
            <a:ext cx="12200709" cy="7940635"/>
          </a:xfrm>
          <a:prstGeom prst="rect">
            <a:avLst/>
          </a:prstGeom>
          <a:noFill/>
        </p:spPr>
        <p:txBody>
          <a:bodyPr wrap="square" rtlCol="0">
            <a:spAutoFit/>
          </a:bodyPr>
          <a:lstStyle/>
          <a:p>
            <a:pPr algn="just">
              <a:lnSpc>
                <a:spcPct val="150000"/>
              </a:lnSpc>
            </a:pPr>
            <a:r>
              <a:rPr lang="cs-CZ" sz="2800" b="1" dirty="0"/>
              <a:t>Ohlédnutí za Benefičním koncertem v Uničově</a:t>
            </a:r>
          </a:p>
          <a:p>
            <a:pPr algn="just">
              <a:lnSpc>
                <a:spcPct val="150000"/>
              </a:lnSpc>
            </a:pPr>
            <a:r>
              <a:rPr lang="cs-CZ" sz="2500" dirty="0"/>
              <a:t>Charita v Uničově pořádala dne 25. listopadu XXI. Benefiční koncert v koncertní síni v Uničově. </a:t>
            </a:r>
          </a:p>
          <a:p>
            <a:pPr algn="just">
              <a:lnSpc>
                <a:spcPct val="150000"/>
              </a:lnSpc>
            </a:pPr>
            <a:r>
              <a:rPr lang="cs-CZ" sz="2500" dirty="0"/>
              <a:t>Jako hlavní host vystoupil Pražský Hradčanský orchestr Josefa </a:t>
            </a:r>
            <a:r>
              <a:rPr lang="cs-CZ" sz="2500" dirty="0" err="1"/>
              <a:t>Kocůrka</a:t>
            </a:r>
            <a:r>
              <a:rPr lang="cs-CZ" sz="2500" dirty="0"/>
              <a:t>, který svoji profesionalitou nadchl posluchače. Tento orchestr jsme v Uničově měli již před 5-ti lety a pro velký ohlas jsme si je pozvali znovu. </a:t>
            </a:r>
          </a:p>
          <a:p>
            <a:pPr algn="just">
              <a:lnSpc>
                <a:spcPct val="150000"/>
              </a:lnSpc>
            </a:pPr>
            <a:r>
              <a:rPr lang="cs-CZ" sz="2500" dirty="0"/>
              <a:t>Jako doprovodný program vystoupil smyčcový soubor Základní umělecké školy v Uničově, pod vedením paní učitelky Blahové, který svým vystoupením podtrhl pohodovou před adventní náladu.</a:t>
            </a:r>
          </a:p>
          <a:p>
            <a:pPr algn="just">
              <a:lnSpc>
                <a:spcPct val="150000"/>
              </a:lnSpc>
            </a:pPr>
            <a:r>
              <a:rPr lang="cs-CZ" sz="2500" dirty="0"/>
              <a:t>Během koncertu putovala mezi posluchači kasička, která získala 10.236 Kč. Tuto částku použijeme na vybavení SOS bytu, který rekonstruujeme.</a:t>
            </a:r>
          </a:p>
          <a:p>
            <a:pPr algn="just">
              <a:lnSpc>
                <a:spcPct val="150000"/>
              </a:lnSpc>
            </a:pPr>
            <a:r>
              <a:rPr lang="cs-CZ" sz="2500" dirty="0"/>
              <a:t>Děkujeme všem za účast, pracovníkům za pomoc s přípravou akce a především všem sponzorům. </a:t>
            </a:r>
          </a:p>
          <a:p>
            <a:endParaRPr lang="cs-CZ" dirty="0"/>
          </a:p>
        </p:txBody>
      </p:sp>
      <p:pic>
        <p:nvPicPr>
          <p:cNvPr id="8" name="Obrázek 7">
            <a:extLst>
              <a:ext uri="{FF2B5EF4-FFF2-40B4-BE49-F238E27FC236}">
                <a16:creationId xmlns:a16="http://schemas.microsoft.com/office/drawing/2014/main" id="{D1DA54AC-52DA-4501-AFF7-B5916276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054" y="13093184"/>
            <a:ext cx="6270171" cy="4180114"/>
          </a:xfrm>
          <a:prstGeom prst="rect">
            <a:avLst/>
          </a:prstGeom>
        </p:spPr>
      </p:pic>
      <p:pic>
        <p:nvPicPr>
          <p:cNvPr id="13" name="Obrázek 12">
            <a:extLst>
              <a:ext uri="{FF2B5EF4-FFF2-40B4-BE49-F238E27FC236}">
                <a16:creationId xmlns:a16="http://schemas.microsoft.com/office/drawing/2014/main" id="{3BF59FAE-C997-408C-A56F-116BFFB2C7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0350" y="13093184"/>
            <a:ext cx="6185635" cy="4180114"/>
          </a:xfrm>
          <a:prstGeom prst="rect">
            <a:avLst/>
          </a:prstGeom>
        </p:spPr>
      </p:pic>
      <p:cxnSp>
        <p:nvCxnSpPr>
          <p:cNvPr id="17" name="Přímá spojnice 16">
            <a:extLst>
              <a:ext uri="{FF2B5EF4-FFF2-40B4-BE49-F238E27FC236}">
                <a16:creationId xmlns:a16="http://schemas.microsoft.com/office/drawing/2014/main" id="{5F50A39E-0517-46A4-B608-96C7B2A41281}"/>
              </a:ext>
            </a:extLst>
          </p:cNvPr>
          <p:cNvCxnSpPr/>
          <p:nvPr/>
        </p:nvCxnSpPr>
        <p:spPr>
          <a:xfrm>
            <a:off x="7380287" y="13093184"/>
            <a:ext cx="0" cy="418011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91436C75-AC23-4906-9C27-C70031DC0CBC}"/>
              </a:ext>
            </a:extLst>
          </p:cNvPr>
          <p:cNvCxnSpPr/>
          <p:nvPr/>
        </p:nvCxnSpPr>
        <p:spPr>
          <a:xfrm>
            <a:off x="900054" y="17582606"/>
            <a:ext cx="1287593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050" name="Picture 2" descr="Soubor:Uničov městský znak - oficiální verze - barva.jpg – Wikipedie">
            <a:extLst>
              <a:ext uri="{FF2B5EF4-FFF2-40B4-BE49-F238E27FC236}">
                <a16:creationId xmlns:a16="http://schemas.microsoft.com/office/drawing/2014/main" id="{7044A3E4-C244-4293-A89C-7519296009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2091" y="19446395"/>
            <a:ext cx="1491854" cy="160923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6BA0AAD-9305-7C5B-AB03-F8C21E5A4433}"/>
              </a:ext>
            </a:extLst>
          </p:cNvPr>
          <p:cNvSpPr txBox="1"/>
          <p:nvPr/>
        </p:nvSpPr>
        <p:spPr>
          <a:xfrm>
            <a:off x="170399" y="20499336"/>
            <a:ext cx="3189794" cy="584775"/>
          </a:xfrm>
          <a:prstGeom prst="rect">
            <a:avLst/>
          </a:prstGeom>
          <a:noFill/>
        </p:spPr>
        <p:txBody>
          <a:bodyPr wrap="square" rtlCol="0">
            <a:spAutoFit/>
          </a:bodyPr>
          <a:lstStyle/>
          <a:p>
            <a:r>
              <a:rPr lang="cs-CZ" sz="3200" dirty="0"/>
              <a:t>4</a:t>
            </a:r>
          </a:p>
        </p:txBody>
      </p:sp>
    </p:spTree>
    <p:extLst>
      <p:ext uri="{BB962C8B-B14F-4D97-AF65-F5344CB8AC3E}">
        <p14:creationId xmlns:p14="http://schemas.microsoft.com/office/powerpoint/2010/main" val="206863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0" y="966651"/>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1997864" y="1492591"/>
            <a:ext cx="11505167" cy="1292662"/>
          </a:xfrm>
          <a:prstGeom prst="rect">
            <a:avLst/>
          </a:prstGeom>
          <a:noFill/>
        </p:spPr>
        <p:txBody>
          <a:bodyPr wrap="square" rtlCol="0">
            <a:spAutoFit/>
          </a:bodyPr>
          <a:lstStyle/>
          <a:p>
            <a:r>
              <a:rPr lang="cs-CZ" sz="6000" dirty="0">
                <a:solidFill>
                  <a:schemeClr val="bg1"/>
                </a:solidFill>
                <a:latin typeface="Bahnschrift SemiBold" panose="020B0502040204020203" pitchFamily="34" charset="0"/>
              </a:rPr>
              <a:t>Benefiční večer s aukcí v Litovli</a:t>
            </a:r>
          </a:p>
          <a:p>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6647" y="997044"/>
            <a:ext cx="2244192" cy="2007228"/>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503031" y="997044"/>
            <a:ext cx="2328925" cy="2083014"/>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Obdélník 10">
            <a:extLst>
              <a:ext uri="{FF2B5EF4-FFF2-40B4-BE49-F238E27FC236}">
                <a16:creationId xmlns:a16="http://schemas.microsoft.com/office/drawing/2014/main" id="{01B4BB69-40B7-4366-9708-6661DA6FE7C4}"/>
              </a:ext>
            </a:extLst>
          </p:cNvPr>
          <p:cNvSpPr/>
          <p:nvPr/>
        </p:nvSpPr>
        <p:spPr>
          <a:xfrm>
            <a:off x="0" y="19137086"/>
            <a:ext cx="14760575" cy="2103653"/>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4"/>
          <a:srcRect l="27835" t="9124" r="16415"/>
          <a:stretch>
            <a:fillRect/>
          </a:stretch>
        </p:blipFill>
        <p:spPr>
          <a:xfrm>
            <a:off x="13066003" y="19674810"/>
            <a:ext cx="1175057" cy="1198577"/>
          </a:xfrm>
          <a:prstGeom prst="rect">
            <a:avLst/>
          </a:prstGeom>
        </p:spPr>
      </p:pic>
      <p:sp>
        <p:nvSpPr>
          <p:cNvPr id="5" name="TextovéPole 4">
            <a:extLst>
              <a:ext uri="{FF2B5EF4-FFF2-40B4-BE49-F238E27FC236}">
                <a16:creationId xmlns:a16="http://schemas.microsoft.com/office/drawing/2014/main" id="{81239EA2-A2CD-43DB-ADDD-C06D86980E3C}"/>
              </a:ext>
            </a:extLst>
          </p:cNvPr>
          <p:cNvSpPr txBox="1"/>
          <p:nvPr/>
        </p:nvSpPr>
        <p:spPr>
          <a:xfrm>
            <a:off x="783771" y="3553097"/>
            <a:ext cx="13457289" cy="9787295"/>
          </a:xfrm>
          <a:prstGeom prst="rect">
            <a:avLst/>
          </a:prstGeom>
          <a:noFill/>
        </p:spPr>
        <p:txBody>
          <a:bodyPr wrap="square" rtlCol="0">
            <a:spAutoFit/>
          </a:bodyPr>
          <a:lstStyle/>
          <a:p>
            <a:pPr algn="just">
              <a:lnSpc>
                <a:spcPct val="150000"/>
              </a:lnSpc>
            </a:pPr>
            <a:r>
              <a:rPr lang="cs-CZ" sz="2400" dirty="0"/>
              <a:t>Ve čtvrtek 30.11.2023 se uskutečnil v Městském klubu Litovel Benefiční večer Ludmily Vysloužilové, jehož výtěžek podpoří pečovatelskou a zdravotní službu Charity v Litovli. </a:t>
            </a:r>
          </a:p>
          <a:p>
            <a:pPr algn="just">
              <a:lnSpc>
                <a:spcPct val="150000"/>
              </a:lnSpc>
            </a:pPr>
            <a:r>
              <a:rPr lang="cs-CZ" sz="2400" dirty="0"/>
              <a:t>Paní Vysloužilová kvůli svému zdravotnímu stavu využívá terénní zdravotní službu při Charitě </a:t>
            </a:r>
            <a:br>
              <a:rPr lang="cs-CZ" sz="2400" dirty="0"/>
            </a:br>
            <a:r>
              <a:rPr lang="cs-CZ" sz="2400" dirty="0"/>
              <a:t>v Litovli. S jejich službami je natolik spokojená, že se rozhodla věnovat Charitě část svého umění a to několik obrazů. K obrazům paní Vysloužilové přidali i další umělci. Dohromady se v sále sešlo 37 různých děl. </a:t>
            </a:r>
          </a:p>
          <a:p>
            <a:pPr algn="just">
              <a:lnSpc>
                <a:spcPct val="150000"/>
              </a:lnSpc>
            </a:pPr>
            <a:r>
              <a:rPr lang="cs-CZ" sz="2400" dirty="0"/>
              <a:t>Nápadem bylo obrazy vydražit a podpořit jmenované Charitní služby. S podobnou akcí, jsme na Charitě doposud neměli zkušenost a  celou akci nám tak pomohla zrealizovat paní Helena </a:t>
            </a:r>
            <a:r>
              <a:rPr lang="cs-CZ" sz="2400" dirty="0" err="1"/>
              <a:t>Pešťuk</a:t>
            </a:r>
            <a:r>
              <a:rPr lang="cs-CZ" sz="2400" dirty="0"/>
              <a:t> Sedláčková, která se již na takových akcích podílela. S její pomocí jme zajistili bohatý kulturní program na kterém vystoupil operní pěvec Jiří Přibyl s pianistkou Lucii Kauckou, harfistka Sabina </a:t>
            </a:r>
            <a:r>
              <a:rPr lang="cs-CZ" sz="2400" dirty="0" err="1"/>
              <a:t>Soviarová</a:t>
            </a:r>
            <a:r>
              <a:rPr lang="cs-CZ" sz="2400" dirty="0"/>
              <a:t>, několikanásobný vítěz soutěží ve slam Jura Juráň i zpěvačka Martina Látalová. </a:t>
            </a:r>
          </a:p>
          <a:p>
            <a:pPr algn="just">
              <a:lnSpc>
                <a:spcPct val="150000"/>
              </a:lnSpc>
            </a:pPr>
            <a:r>
              <a:rPr lang="cs-CZ" sz="2400" dirty="0"/>
              <a:t>Díky srdečnosti a laskavosti zúčastněných, se nám podařilo vydražit krásných 38 200 korun. </a:t>
            </a:r>
          </a:p>
          <a:p>
            <a:pPr algn="just">
              <a:lnSpc>
                <a:spcPct val="150000"/>
              </a:lnSpc>
            </a:pPr>
            <a:r>
              <a:rPr lang="cs-CZ" sz="2400" dirty="0"/>
              <a:t>Věříme, že akce přinesla pro každého pohlazení po duši a provoněnou atmosféru všeho umění, které celému večeru vévodilo. </a:t>
            </a:r>
          </a:p>
          <a:p>
            <a:pPr algn="just">
              <a:lnSpc>
                <a:spcPct val="150000"/>
              </a:lnSpc>
            </a:pPr>
            <a:r>
              <a:rPr lang="cs-CZ" sz="2400" dirty="0"/>
              <a:t>Již teď víme, že tato akce nebyla poslední a můžeme se těšit na další umělce i jejich díla, se kterými se budeme moci potkat v příštích letech. </a:t>
            </a:r>
          </a:p>
          <a:p>
            <a:pPr algn="just">
              <a:lnSpc>
                <a:spcPct val="150000"/>
              </a:lnSpc>
            </a:pPr>
            <a:r>
              <a:rPr lang="cs-CZ" sz="2400" dirty="0"/>
              <a:t> </a:t>
            </a:r>
          </a:p>
          <a:p>
            <a:pPr algn="just">
              <a:lnSpc>
                <a:spcPct val="150000"/>
              </a:lnSpc>
            </a:pPr>
            <a:r>
              <a:rPr lang="cs-CZ" sz="2400" dirty="0"/>
              <a:t>Děkujeme všem zúčastněným a sponzorům. </a:t>
            </a:r>
          </a:p>
          <a:p>
            <a:endParaRPr lang="cs-CZ" dirty="0"/>
          </a:p>
        </p:txBody>
      </p:sp>
      <p:pic>
        <p:nvPicPr>
          <p:cNvPr id="3074" name="Picture 2" descr="Úvod - Doubravský dvůr">
            <a:extLst>
              <a:ext uri="{FF2B5EF4-FFF2-40B4-BE49-F238E27FC236}">
                <a16:creationId xmlns:a16="http://schemas.microsoft.com/office/drawing/2014/main" id="{1CEB3F60-3F9C-4B80-803F-7E27A13F5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7049" y="19354259"/>
            <a:ext cx="1699817" cy="17040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řeben s náplní puding mražený 80x65g Melites | ZVOSKA">
            <a:extLst>
              <a:ext uri="{FF2B5EF4-FFF2-40B4-BE49-F238E27FC236}">
                <a16:creationId xmlns:a16="http://schemas.microsoft.com/office/drawing/2014/main" id="{39923987-F237-49F0-B70E-A29FEFBD0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8386" y="19223082"/>
            <a:ext cx="1931658" cy="19316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ěstský klub Litovel - Kulturní dům, Litovel, okres Olomouc -  ZlatéStránky.cz">
            <a:extLst>
              <a:ext uri="{FF2B5EF4-FFF2-40B4-BE49-F238E27FC236}">
                <a16:creationId xmlns:a16="http://schemas.microsoft.com/office/drawing/2014/main" id="{09E2A7B1-B794-474D-911B-930CD02A71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8876" y="19384050"/>
            <a:ext cx="285750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16">
            <a:extLst>
              <a:ext uri="{FF2B5EF4-FFF2-40B4-BE49-F238E27FC236}">
                <a16:creationId xmlns:a16="http://schemas.microsoft.com/office/drawing/2014/main" id="{CB9C9CAB-228F-4928-93F5-85E58516C52A}"/>
              </a:ext>
            </a:extLst>
          </p:cNvPr>
          <p:cNvPicPr/>
          <p:nvPr/>
        </p:nvPicPr>
        <p:blipFill>
          <a:blip r:embed="rId8"/>
          <a:srcRect/>
          <a:stretch>
            <a:fillRect/>
          </a:stretch>
        </p:blipFill>
        <p:spPr>
          <a:xfrm>
            <a:off x="783771" y="13894389"/>
            <a:ext cx="6596516" cy="4262977"/>
          </a:xfrm>
          <a:prstGeom prst="rect">
            <a:avLst/>
          </a:prstGeom>
          <a:noFill/>
          <a:ln>
            <a:noFill/>
            <a:prstDash/>
          </a:ln>
        </p:spPr>
      </p:pic>
      <p:pic>
        <p:nvPicPr>
          <p:cNvPr id="18" name="Obrázek 17">
            <a:extLst>
              <a:ext uri="{FF2B5EF4-FFF2-40B4-BE49-F238E27FC236}">
                <a16:creationId xmlns:a16="http://schemas.microsoft.com/office/drawing/2014/main" id="{7D5004BF-EA58-4CFE-83C9-54C853A444AF}"/>
              </a:ext>
            </a:extLst>
          </p:cNvPr>
          <p:cNvPicPr/>
          <p:nvPr/>
        </p:nvPicPr>
        <p:blipFill>
          <a:blip r:embed="rId9"/>
          <a:srcRect/>
          <a:stretch>
            <a:fillRect/>
          </a:stretch>
        </p:blipFill>
        <p:spPr>
          <a:xfrm>
            <a:off x="7837633" y="13894384"/>
            <a:ext cx="6367843" cy="4262972"/>
          </a:xfrm>
          <a:prstGeom prst="rect">
            <a:avLst/>
          </a:prstGeom>
          <a:noFill/>
          <a:ln>
            <a:noFill/>
            <a:prstDash/>
          </a:ln>
        </p:spPr>
      </p:pic>
      <p:cxnSp>
        <p:nvCxnSpPr>
          <p:cNvPr id="8" name="Přímá spojnice 7">
            <a:extLst>
              <a:ext uri="{FF2B5EF4-FFF2-40B4-BE49-F238E27FC236}">
                <a16:creationId xmlns:a16="http://schemas.microsoft.com/office/drawing/2014/main" id="{798E4856-7ABB-41E9-A3A7-26C4B04953A0}"/>
              </a:ext>
            </a:extLst>
          </p:cNvPr>
          <p:cNvCxnSpPr>
            <a:stCxn id="5" idx="2"/>
          </p:cNvCxnSpPr>
          <p:nvPr/>
        </p:nvCxnSpPr>
        <p:spPr>
          <a:xfrm>
            <a:off x="7512416" y="13340392"/>
            <a:ext cx="0" cy="481696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53181EC3-8FF1-4C38-ABD4-7868AF525324}"/>
              </a:ext>
            </a:extLst>
          </p:cNvPr>
          <p:cNvCxnSpPr/>
          <p:nvPr/>
        </p:nvCxnSpPr>
        <p:spPr>
          <a:xfrm>
            <a:off x="783771" y="18599363"/>
            <a:ext cx="1347508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ovéPole 2">
            <a:extLst>
              <a:ext uri="{FF2B5EF4-FFF2-40B4-BE49-F238E27FC236}">
                <a16:creationId xmlns:a16="http://schemas.microsoft.com/office/drawing/2014/main" id="{D2728521-7B82-B12C-609E-9A101E7D2E7F}"/>
              </a:ext>
            </a:extLst>
          </p:cNvPr>
          <p:cNvSpPr txBox="1"/>
          <p:nvPr/>
        </p:nvSpPr>
        <p:spPr>
          <a:xfrm>
            <a:off x="170399" y="20499336"/>
            <a:ext cx="3189794" cy="584775"/>
          </a:xfrm>
          <a:prstGeom prst="rect">
            <a:avLst/>
          </a:prstGeom>
          <a:noFill/>
        </p:spPr>
        <p:txBody>
          <a:bodyPr wrap="square" rtlCol="0">
            <a:spAutoFit/>
          </a:bodyPr>
          <a:lstStyle/>
          <a:p>
            <a:r>
              <a:rPr lang="cs-CZ" sz="3200" dirty="0"/>
              <a:t>5</a:t>
            </a:r>
          </a:p>
        </p:txBody>
      </p:sp>
    </p:spTree>
    <p:extLst>
      <p:ext uri="{BB962C8B-B14F-4D97-AF65-F5344CB8AC3E}">
        <p14:creationId xmlns:p14="http://schemas.microsoft.com/office/powerpoint/2010/main" val="1098421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0" y="966651"/>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1627704" y="1265123"/>
            <a:ext cx="11505167" cy="1569660"/>
          </a:xfrm>
          <a:prstGeom prst="rect">
            <a:avLst/>
          </a:prstGeom>
          <a:noFill/>
        </p:spPr>
        <p:txBody>
          <a:bodyPr wrap="square" rtlCol="0">
            <a:spAutoFit/>
          </a:bodyPr>
          <a:lstStyle/>
          <a:p>
            <a:r>
              <a:rPr lang="cs-CZ" sz="7800" dirty="0">
                <a:solidFill>
                  <a:schemeClr val="bg1"/>
                </a:solidFill>
                <a:latin typeface="Bahnschrift SemiBold" panose="020B0502040204020203" pitchFamily="34" charset="0"/>
              </a:rPr>
              <a:t>Podzimní sbírka potravin</a:t>
            </a:r>
          </a:p>
          <a:p>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6647" y="991248"/>
            <a:ext cx="2250672" cy="2013023"/>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270580" y="991248"/>
            <a:ext cx="2250673" cy="2013024"/>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Obdélník 11">
            <a:extLst>
              <a:ext uri="{FF2B5EF4-FFF2-40B4-BE49-F238E27FC236}">
                <a16:creationId xmlns:a16="http://schemas.microsoft.com/office/drawing/2014/main" id="{8FECAEE9-04DE-4419-BC67-57BE1E6F3C57}"/>
              </a:ext>
            </a:extLst>
          </p:cNvPr>
          <p:cNvSpPr/>
          <p:nvPr/>
        </p:nvSpPr>
        <p:spPr>
          <a:xfrm>
            <a:off x="0" y="19137086"/>
            <a:ext cx="14760575" cy="2103653"/>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4"/>
          <a:srcRect l="27835" t="9124" r="16415"/>
          <a:stretch>
            <a:fillRect/>
          </a:stretch>
        </p:blipFill>
        <p:spPr>
          <a:xfrm>
            <a:off x="13132871" y="19674810"/>
            <a:ext cx="1175057" cy="1198577"/>
          </a:xfrm>
          <a:prstGeom prst="rect">
            <a:avLst/>
          </a:prstGeom>
        </p:spPr>
      </p:pic>
      <p:sp>
        <p:nvSpPr>
          <p:cNvPr id="13" name="TextovéPole 12">
            <a:extLst>
              <a:ext uri="{FF2B5EF4-FFF2-40B4-BE49-F238E27FC236}">
                <a16:creationId xmlns:a16="http://schemas.microsoft.com/office/drawing/2014/main" id="{B3DBD91C-B87A-4D7D-8C05-90496ED0B241}"/>
              </a:ext>
            </a:extLst>
          </p:cNvPr>
          <p:cNvSpPr txBox="1"/>
          <p:nvPr/>
        </p:nvSpPr>
        <p:spPr>
          <a:xfrm>
            <a:off x="697832" y="4331378"/>
            <a:ext cx="13610096" cy="1186863"/>
          </a:xfrm>
          <a:prstGeom prst="rect">
            <a:avLst/>
          </a:prstGeom>
          <a:noFill/>
        </p:spPr>
        <p:txBody>
          <a:bodyPr wrap="square" rtlCol="0">
            <a:spAutoFit/>
          </a:bodyPr>
          <a:lstStyle/>
          <a:p>
            <a:pPr>
              <a:lnSpc>
                <a:spcPct val="150000"/>
              </a:lnSpc>
            </a:pPr>
            <a:r>
              <a:rPr lang="cs-CZ" sz="2500" dirty="0"/>
              <a:t>V sobotu 11. 11. 2023 se konala podzimní Sbírka potravin. Tímto děkujeme všem, kdo do sbírky přispěli a především dobrovolníkům, kteří s celou akcí pomáhali. </a:t>
            </a:r>
          </a:p>
        </p:txBody>
      </p:sp>
      <p:pic>
        <p:nvPicPr>
          <p:cNvPr id="17" name="Obrázek 16">
            <a:extLst>
              <a:ext uri="{FF2B5EF4-FFF2-40B4-BE49-F238E27FC236}">
                <a16:creationId xmlns:a16="http://schemas.microsoft.com/office/drawing/2014/main" id="{74FA79D2-EA64-49EE-B987-B9BBC1E59E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32" y="6802232"/>
            <a:ext cx="5513737" cy="9651396"/>
          </a:xfrm>
          <a:prstGeom prst="rect">
            <a:avLst/>
          </a:prstGeom>
        </p:spPr>
      </p:pic>
      <p:pic>
        <p:nvPicPr>
          <p:cNvPr id="18" name="Obrázek 17">
            <a:extLst>
              <a:ext uri="{FF2B5EF4-FFF2-40B4-BE49-F238E27FC236}">
                <a16:creationId xmlns:a16="http://schemas.microsoft.com/office/drawing/2014/main" id="{48C025A9-E184-445A-981D-665B7293EE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5281" y="6845347"/>
            <a:ext cx="7167462" cy="9677326"/>
          </a:xfrm>
          <a:prstGeom prst="rect">
            <a:avLst/>
          </a:prstGeom>
        </p:spPr>
      </p:pic>
      <p:cxnSp>
        <p:nvCxnSpPr>
          <p:cNvPr id="19" name="Přímá spojnice 18">
            <a:extLst>
              <a:ext uri="{FF2B5EF4-FFF2-40B4-BE49-F238E27FC236}">
                <a16:creationId xmlns:a16="http://schemas.microsoft.com/office/drawing/2014/main" id="{44945704-1063-416D-834B-C2515A1C36B9}"/>
              </a:ext>
            </a:extLst>
          </p:cNvPr>
          <p:cNvCxnSpPr/>
          <p:nvPr/>
        </p:nvCxnSpPr>
        <p:spPr>
          <a:xfrm>
            <a:off x="6569242" y="6845347"/>
            <a:ext cx="0" cy="97404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0" name="Picture 2" descr="Sbírka potravin">
            <a:extLst>
              <a:ext uri="{FF2B5EF4-FFF2-40B4-BE49-F238E27FC236}">
                <a16:creationId xmlns:a16="http://schemas.microsoft.com/office/drawing/2014/main" id="{6AE14C00-AC48-460A-B44E-B830D471C3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9739" y="19422159"/>
            <a:ext cx="3255515" cy="13062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Billa letáky | AkcniCeny.cz">
            <a:extLst>
              <a:ext uri="{FF2B5EF4-FFF2-40B4-BE49-F238E27FC236}">
                <a16:creationId xmlns:a16="http://schemas.microsoft.com/office/drawing/2014/main" id="{67C7030B-1070-459C-A9A3-0F0AD5078F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2261" y="19320907"/>
            <a:ext cx="1818921" cy="18189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Vy rozhodujete, my pomáháme">
            <a:extLst>
              <a:ext uri="{FF2B5EF4-FFF2-40B4-BE49-F238E27FC236}">
                <a16:creationId xmlns:a16="http://schemas.microsoft.com/office/drawing/2014/main" id="{1B966F56-C8EE-4B76-A652-BD0527BEF5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287" y="19447408"/>
            <a:ext cx="2958171" cy="16134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Kaufland - databáze výrobců | AkcniCeny.cz">
            <a:extLst>
              <a:ext uri="{FF2B5EF4-FFF2-40B4-BE49-F238E27FC236}">
                <a16:creationId xmlns:a16="http://schemas.microsoft.com/office/drawing/2014/main" id="{20A70980-0A7C-46F6-A72F-FDB9FADBA8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7814" y="19422159"/>
            <a:ext cx="1559004" cy="155900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228DD74D-A510-E996-849F-9C550E2DBC27}"/>
              </a:ext>
            </a:extLst>
          </p:cNvPr>
          <p:cNvSpPr txBox="1"/>
          <p:nvPr/>
        </p:nvSpPr>
        <p:spPr>
          <a:xfrm>
            <a:off x="170399" y="20499336"/>
            <a:ext cx="3189794" cy="584775"/>
          </a:xfrm>
          <a:prstGeom prst="rect">
            <a:avLst/>
          </a:prstGeom>
          <a:noFill/>
        </p:spPr>
        <p:txBody>
          <a:bodyPr wrap="square" rtlCol="0">
            <a:spAutoFit/>
          </a:bodyPr>
          <a:lstStyle/>
          <a:p>
            <a:r>
              <a:rPr lang="cs-CZ" sz="3200" dirty="0"/>
              <a:t>6</a:t>
            </a:r>
          </a:p>
        </p:txBody>
      </p:sp>
    </p:spTree>
    <p:extLst>
      <p:ext uri="{BB962C8B-B14F-4D97-AF65-F5344CB8AC3E}">
        <p14:creationId xmlns:p14="http://schemas.microsoft.com/office/powerpoint/2010/main" val="12727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0" y="926805"/>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1627702" y="1326678"/>
            <a:ext cx="11505167" cy="1446550"/>
          </a:xfrm>
          <a:prstGeom prst="rect">
            <a:avLst/>
          </a:prstGeom>
          <a:noFill/>
        </p:spPr>
        <p:txBody>
          <a:bodyPr wrap="square" rtlCol="0">
            <a:spAutoFit/>
          </a:bodyPr>
          <a:lstStyle/>
          <a:p>
            <a:r>
              <a:rPr lang="cs-CZ" sz="7000" dirty="0">
                <a:solidFill>
                  <a:schemeClr val="bg1"/>
                </a:solidFill>
                <a:latin typeface="Bahnschrift SemiBold" panose="020B0502040204020203" pitchFamily="34" charset="0"/>
              </a:rPr>
              <a:t>Novinky z poradny Nedlužím</a:t>
            </a:r>
          </a:p>
          <a:p>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1469" y="917757"/>
            <a:ext cx="2249171" cy="2011681"/>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061095" y="880814"/>
            <a:ext cx="2352011" cy="2103662"/>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5A952147-C9F5-48AD-BF95-DAB523D5AC53}"/>
              </a:ext>
            </a:extLst>
          </p:cNvPr>
          <p:cNvSpPr txBox="1"/>
          <p:nvPr/>
        </p:nvSpPr>
        <p:spPr>
          <a:xfrm>
            <a:off x="925035" y="3434173"/>
            <a:ext cx="12910500" cy="17704847"/>
          </a:xfrm>
          <a:prstGeom prst="rect">
            <a:avLst/>
          </a:prstGeom>
          <a:noFill/>
        </p:spPr>
        <p:txBody>
          <a:bodyPr wrap="square" rtlCol="0">
            <a:spAutoFit/>
          </a:bodyPr>
          <a:lstStyle/>
          <a:p>
            <a:pPr>
              <a:lnSpc>
                <a:spcPct val="150000"/>
              </a:lnSpc>
            </a:pPr>
            <a:endParaRPr lang="cs-CZ" sz="2500" b="1" dirty="0"/>
          </a:p>
          <a:p>
            <a:pPr>
              <a:lnSpc>
                <a:spcPct val="150000"/>
              </a:lnSpc>
            </a:pPr>
            <a:r>
              <a:rPr lang="cs-CZ" sz="2600" b="1" dirty="0"/>
              <a:t>Charitní poradna Nedlužím v novém</a:t>
            </a:r>
          </a:p>
          <a:p>
            <a:pPr>
              <a:lnSpc>
                <a:spcPct val="150000"/>
              </a:lnSpc>
            </a:pPr>
            <a:r>
              <a:rPr lang="cs-CZ" sz="2500" dirty="0"/>
              <a:t> Charitní poradna Nedlužím působící v Moravském Berouně se díky podpoře projektu „Akreditované dluhové poradenství v Moravském Berouně - CZ.03.02.01/00/22_018/0001587“, počátkem podzimu přestěhovala na novou adresu. Nyní ji najdete v budově Pečovatelské služby – Masarykova 357. Rozšířili jsme provozní dobu, a to od pondělí do středy v době 8-12 a 13-15 hodin. Novinkou je i možnost se jednou měsíčně ve středu poradit s právníkem. Přesný termín bude vždy dopředu zveřejněn. Služby naší poradny jsou bezplatné a můžete se objednat na </a:t>
            </a:r>
          </a:p>
          <a:p>
            <a:pPr>
              <a:lnSpc>
                <a:spcPct val="150000"/>
              </a:lnSpc>
            </a:pPr>
            <a:r>
              <a:rPr lang="cs-CZ" sz="2500" dirty="0"/>
              <a:t>tel. čísle 739 408 179. </a:t>
            </a:r>
          </a:p>
          <a:p>
            <a:pPr>
              <a:lnSpc>
                <a:spcPct val="150000"/>
              </a:lnSpc>
            </a:pPr>
            <a:endParaRPr lang="cs-CZ" sz="2500" b="1" dirty="0"/>
          </a:p>
          <a:p>
            <a:pPr>
              <a:lnSpc>
                <a:spcPct val="150000"/>
              </a:lnSpc>
            </a:pPr>
            <a:r>
              <a:rPr lang="cs-CZ" sz="2600" b="1" dirty="0"/>
              <a:t>Přednášky na téma dluhové poradenství</a:t>
            </a:r>
          </a:p>
          <a:p>
            <a:pPr>
              <a:lnSpc>
                <a:spcPct val="150000"/>
              </a:lnSpc>
            </a:pPr>
            <a:r>
              <a:rPr lang="cs-CZ" sz="2500" dirty="0"/>
              <a:t>V říjnu tohoto roku proběhla v obci Mladeč u Litovle přednáška na téma dluhového poradenství. Předem nebyla známá struktura posluchačů, a proto bylo nutné obsah přednášky přizpůsobit široké věkové kategorii. Vedle nastavení finančního rozpočtu jsme se snažili občany upozornit </a:t>
            </a:r>
            <a:br>
              <a:rPr lang="cs-CZ" sz="2500" dirty="0"/>
            </a:br>
            <a:r>
              <a:rPr lang="cs-CZ" sz="2500" dirty="0"/>
              <a:t>na nástrahy internetu, nebezpečí přehnaně lákavých nabídek obchodníků a co vše z toho může plynout. Zároveň jsme je ale ubezpečili, že vše má svá řešení a téměř nic není neřešitelné. Spokojenost posluchačů nám dodala odvahu pustit se do přednášek i v jiných místních oblastech působnosti naší Charity.  </a:t>
            </a:r>
          </a:p>
          <a:p>
            <a:pPr>
              <a:lnSpc>
                <a:spcPct val="150000"/>
              </a:lnSpc>
            </a:pPr>
            <a:r>
              <a:rPr lang="cs-CZ" sz="2500" dirty="0"/>
              <a:t>Začátkem roku začneme s oslovováním jednotlivých měst a obcí. </a:t>
            </a:r>
          </a:p>
          <a:p>
            <a:pPr>
              <a:lnSpc>
                <a:spcPct val="150000"/>
              </a:lnSpc>
            </a:pPr>
            <a:endParaRPr lang="cs-CZ" sz="2500" dirty="0"/>
          </a:p>
          <a:p>
            <a:pPr>
              <a:lnSpc>
                <a:spcPct val="150000"/>
              </a:lnSpc>
            </a:pPr>
            <a:r>
              <a:rPr lang="cs-CZ" sz="2500" dirty="0"/>
              <a:t>Budeme se těšit na shledání.</a:t>
            </a:r>
          </a:p>
          <a:p>
            <a:pPr>
              <a:lnSpc>
                <a:spcPct val="150000"/>
              </a:lnSpc>
            </a:pPr>
            <a:endParaRPr lang="cs-CZ" sz="2500" dirty="0"/>
          </a:p>
          <a:p>
            <a:pPr>
              <a:lnSpc>
                <a:spcPct val="150000"/>
              </a:lnSpc>
            </a:pPr>
            <a:r>
              <a:rPr lang="cs-CZ" sz="2500" dirty="0">
                <a:latin typeface="Calibri" panose="020F0502020204030204" pitchFamily="34" charset="0"/>
                <a:ea typeface="Calibri" panose="020F0502020204030204" pitchFamily="34" charset="0"/>
                <a:cs typeface="Times New Roman" panose="02020603050405020304" pitchFamily="18" charset="0"/>
              </a:rPr>
              <a:t>Pracovníci Charitní poradny Nedlužím</a:t>
            </a:r>
          </a:p>
          <a:p>
            <a:pPr>
              <a:lnSpc>
                <a:spcPct val="150000"/>
              </a:lnSpc>
            </a:pPr>
            <a:endParaRPr lang="cs-CZ" dirty="0"/>
          </a:p>
          <a:p>
            <a:pPr>
              <a:lnSpc>
                <a:spcPct val="150000"/>
              </a:lnSpc>
            </a:pPr>
            <a:endParaRPr lang="cs-CZ" dirty="0"/>
          </a:p>
          <a:p>
            <a:pPr>
              <a:lnSpc>
                <a:spcPct val="150000"/>
              </a:lnSpc>
            </a:pPr>
            <a:endParaRPr lang="cs-CZ" dirty="0"/>
          </a:p>
          <a:p>
            <a:pPr>
              <a:lnSpc>
                <a:spcPct val="150000"/>
              </a:lnSpc>
            </a:pPr>
            <a:endParaRPr lang="cs-CZ" dirty="0"/>
          </a:p>
          <a:p>
            <a:pPr>
              <a:lnSpc>
                <a:spcPct val="150000"/>
              </a:lnSpc>
            </a:pPr>
            <a:endParaRPr lang="cs-CZ" dirty="0"/>
          </a:p>
          <a:p>
            <a:pPr>
              <a:lnSpc>
                <a:spcPct val="150000"/>
              </a:lnSpc>
            </a:pPr>
            <a:endParaRPr lang="cs-CZ" dirty="0"/>
          </a:p>
          <a:p>
            <a:pPr>
              <a:lnSpc>
                <a:spcPct val="150000"/>
              </a:lnSpc>
            </a:pPr>
            <a:endParaRPr lang="cs-CZ" dirty="0"/>
          </a:p>
          <a:p>
            <a:pPr>
              <a:lnSpc>
                <a:spcPct val="150000"/>
              </a:lnSpc>
            </a:pPr>
            <a:endParaRPr lang="cs-CZ" dirty="0"/>
          </a:p>
          <a:p>
            <a:pPr>
              <a:lnSpc>
                <a:spcPct val="150000"/>
              </a:lnSpc>
            </a:pPr>
            <a:endParaRPr lang="cs-CZ" dirty="0"/>
          </a:p>
          <a:p>
            <a:endParaRPr lang="cs-CZ" dirty="0"/>
          </a:p>
          <a:p>
            <a:endParaRPr lang="cs-CZ" dirty="0"/>
          </a:p>
        </p:txBody>
      </p:sp>
      <p:sp>
        <p:nvSpPr>
          <p:cNvPr id="8" name="Obdélník 7">
            <a:extLst>
              <a:ext uri="{FF2B5EF4-FFF2-40B4-BE49-F238E27FC236}">
                <a16:creationId xmlns:a16="http://schemas.microsoft.com/office/drawing/2014/main" id="{1FD455B4-38DD-47B5-9531-29DD23701B6C}"/>
              </a:ext>
            </a:extLst>
          </p:cNvPr>
          <p:cNvSpPr/>
          <p:nvPr/>
        </p:nvSpPr>
        <p:spPr>
          <a:xfrm>
            <a:off x="0" y="19137086"/>
            <a:ext cx="14760575" cy="210366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Picture 2" descr="Registr komunálních symbolů">
            <a:extLst>
              <a:ext uri="{FF2B5EF4-FFF2-40B4-BE49-F238E27FC236}">
                <a16:creationId xmlns:a16="http://schemas.microsoft.com/office/drawing/2014/main" id="{5CD2FDFA-4686-43A6-B9ED-D9AB23EA7D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4920" y="19406207"/>
            <a:ext cx="1436085" cy="16776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621c4079-8d46-4579-836e-18587fe179e1">
            <a:extLst>
              <a:ext uri="{FF2B5EF4-FFF2-40B4-BE49-F238E27FC236}">
                <a16:creationId xmlns:a16="http://schemas.microsoft.com/office/drawing/2014/main" id="{3F4E67E3-B222-4492-98FA-999A41BF2A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661" y="19507055"/>
            <a:ext cx="6454295" cy="135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6"/>
          <a:srcRect l="27835" t="9124" r="16415"/>
          <a:stretch>
            <a:fillRect/>
          </a:stretch>
        </p:blipFill>
        <p:spPr>
          <a:xfrm>
            <a:off x="13007237" y="19511939"/>
            <a:ext cx="1175057" cy="1198577"/>
          </a:xfrm>
          <a:prstGeom prst="rect">
            <a:avLst/>
          </a:prstGeom>
        </p:spPr>
      </p:pic>
      <p:sp>
        <p:nvSpPr>
          <p:cNvPr id="2" name="TextovéPole 1">
            <a:extLst>
              <a:ext uri="{FF2B5EF4-FFF2-40B4-BE49-F238E27FC236}">
                <a16:creationId xmlns:a16="http://schemas.microsoft.com/office/drawing/2014/main" id="{59671F5C-516C-72F4-1BEC-50E315986697}"/>
              </a:ext>
            </a:extLst>
          </p:cNvPr>
          <p:cNvSpPr txBox="1"/>
          <p:nvPr/>
        </p:nvSpPr>
        <p:spPr>
          <a:xfrm>
            <a:off x="170399" y="20499336"/>
            <a:ext cx="3189794" cy="584775"/>
          </a:xfrm>
          <a:prstGeom prst="rect">
            <a:avLst/>
          </a:prstGeom>
          <a:noFill/>
        </p:spPr>
        <p:txBody>
          <a:bodyPr wrap="square" rtlCol="0">
            <a:spAutoFit/>
          </a:bodyPr>
          <a:lstStyle/>
          <a:p>
            <a:r>
              <a:rPr lang="cs-CZ" sz="3200" dirty="0"/>
              <a:t>7</a:t>
            </a:r>
          </a:p>
        </p:txBody>
      </p:sp>
    </p:spTree>
    <p:extLst>
      <p:ext uri="{BB962C8B-B14F-4D97-AF65-F5344CB8AC3E}">
        <p14:creationId xmlns:p14="http://schemas.microsoft.com/office/powerpoint/2010/main" val="4012199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957BDD8-F9B2-4C8D-BC1F-54DBCDA9389D}"/>
              </a:ext>
            </a:extLst>
          </p:cNvPr>
          <p:cNvSpPr/>
          <p:nvPr/>
        </p:nvSpPr>
        <p:spPr>
          <a:xfrm>
            <a:off x="0" y="966651"/>
            <a:ext cx="14760575" cy="2011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4AB9735-0B74-4560-BBA2-E4C095757169}"/>
              </a:ext>
            </a:extLst>
          </p:cNvPr>
          <p:cNvSpPr txBox="1"/>
          <p:nvPr/>
        </p:nvSpPr>
        <p:spPr>
          <a:xfrm>
            <a:off x="1627703" y="1388233"/>
            <a:ext cx="11505167" cy="1323439"/>
          </a:xfrm>
          <a:prstGeom prst="rect">
            <a:avLst/>
          </a:prstGeom>
          <a:noFill/>
        </p:spPr>
        <p:txBody>
          <a:bodyPr wrap="square" rtlCol="0">
            <a:spAutoFit/>
          </a:bodyPr>
          <a:lstStyle/>
          <a:p>
            <a:r>
              <a:rPr lang="cs-CZ" sz="8000" dirty="0">
                <a:solidFill>
                  <a:schemeClr val="bg1"/>
                </a:solidFill>
                <a:latin typeface="Bahnschrift SemiBold" panose="020B0502040204020203" pitchFamily="34" charset="0"/>
              </a:rPr>
              <a:t>Investiční projekty roku</a:t>
            </a:r>
            <a:endParaRPr lang="cs-CZ" dirty="0"/>
          </a:p>
        </p:txBody>
      </p:sp>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9997" y="1017455"/>
            <a:ext cx="2196883" cy="1964914"/>
          </a:xfrm>
          <a:prstGeom prst="rect">
            <a:avLst/>
          </a:prstGeom>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243687" y="990033"/>
            <a:ext cx="2196884" cy="1964915"/>
          </a:xfrm>
          <a:prstGeom prst="rect">
            <a:avLst/>
          </a:prstGeom>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4"/>
          <a:srcRect l="27835" t="9124" r="16415"/>
          <a:stretch>
            <a:fillRect/>
          </a:stretch>
        </p:blipFill>
        <p:spPr>
          <a:xfrm>
            <a:off x="12915503" y="19674810"/>
            <a:ext cx="1175057" cy="1198577"/>
          </a:xfrm>
          <a:prstGeom prst="rect">
            <a:avLst/>
          </a:prstGeom>
        </p:spPr>
      </p:pic>
      <p:sp>
        <p:nvSpPr>
          <p:cNvPr id="5" name="TextovéPole 4">
            <a:extLst>
              <a:ext uri="{FF2B5EF4-FFF2-40B4-BE49-F238E27FC236}">
                <a16:creationId xmlns:a16="http://schemas.microsoft.com/office/drawing/2014/main" id="{C661B29B-AECE-4311-B8A7-51CFA8B87BF9}"/>
              </a:ext>
            </a:extLst>
          </p:cNvPr>
          <p:cNvSpPr txBox="1"/>
          <p:nvPr/>
        </p:nvSpPr>
        <p:spPr>
          <a:xfrm>
            <a:off x="521169" y="3258092"/>
            <a:ext cx="13308013" cy="5579861"/>
          </a:xfrm>
          <a:prstGeom prst="rect">
            <a:avLst/>
          </a:prstGeom>
          <a:noFill/>
        </p:spPr>
        <p:txBody>
          <a:bodyPr wrap="square" rtlCol="0">
            <a:spAutoFit/>
          </a:bodyPr>
          <a:lstStyle/>
          <a:p>
            <a:pPr algn="just">
              <a:lnSpc>
                <a:spcPct val="150000"/>
              </a:lnSpc>
            </a:pPr>
            <a:r>
              <a:rPr lang="cs-CZ" sz="2200" b="1" dirty="0"/>
              <a:t>Realizujeme nejrozsáhlejší investiční projekt na Charitě, protože myslíme na budoucnost</a:t>
            </a:r>
          </a:p>
          <a:p>
            <a:pPr algn="just">
              <a:lnSpc>
                <a:spcPct val="150000"/>
              </a:lnSpc>
            </a:pPr>
            <a:r>
              <a:rPr lang="cs-CZ" sz="2200" dirty="0"/>
              <a:t>V podzimních dnech jsme začali s nejrozsáhlejší opravou budovy charity na Opavské ulici. Projekt je spolufinancován se zdrojů IROP a cílem je zvýšit kvalitu poskytování služeb a snížení energetické náročnosti budovy. Stavební práce jsou tak rozsáhlé, že jsme museli celou budovu vyklidit. Přemístili jsme zázemí služeb na adresu </a:t>
            </a:r>
            <a:r>
              <a:rPr lang="cs-CZ" sz="2200" b="1" dirty="0"/>
              <a:t>Nádražní 2481, Šternberk (areál firmy EUTECH). </a:t>
            </a:r>
            <a:r>
              <a:rPr lang="cs-CZ" sz="2200" dirty="0"/>
              <a:t>Terénní služby fungují bez změny. Služby, které naši klienti navštěvují, si budou provoz řešit individuálně dle potřeby. </a:t>
            </a:r>
            <a:r>
              <a:rPr lang="cs-CZ" sz="2200" b="1" dirty="0"/>
              <a:t>Nízkoprahové denní centrum Uzel </a:t>
            </a:r>
            <a:r>
              <a:rPr lang="cs-CZ" sz="2200" dirty="0"/>
              <a:t>pro osoby bez přístřeší je dočasně přesunuté na adrese Radniční 156/17 Šternberk. Veškeré změny jsou uvedené na webu Charity. </a:t>
            </a:r>
          </a:p>
          <a:p>
            <a:pPr algn="just">
              <a:lnSpc>
                <a:spcPct val="150000"/>
              </a:lnSpc>
            </a:pPr>
            <a:r>
              <a:rPr lang="cs-CZ" sz="2200" dirty="0"/>
              <a:t>Na webových stránkách sternberk.charita.cz, jsou u každé služby mobilní čísla na kontaktní osoby. Služby nijak neomezujeme, neváhejte se na nás obracet. Opravy potrvají maximálně rok. </a:t>
            </a:r>
          </a:p>
          <a:p>
            <a:pPr algn="just">
              <a:lnSpc>
                <a:spcPct val="150000"/>
              </a:lnSpc>
            </a:pPr>
            <a:r>
              <a:rPr lang="cs-CZ" sz="2200" dirty="0"/>
              <a:t>Investiční projekt je financován z 95% z fondů EU a nese název „Stavební úpravy a nástavba objektu posilující sociální služby Charita Šternberk“ </a:t>
            </a:r>
            <a:r>
              <a:rPr lang="cs-CZ" sz="2200" b="0" i="0" dirty="0">
                <a:solidFill>
                  <a:srgbClr val="000000"/>
                </a:solidFill>
                <a:effectLst/>
              </a:rPr>
              <a:t>CZ.06.04.02/00/22_014/0002056</a:t>
            </a:r>
            <a:endParaRPr lang="cs-CZ" sz="2200" dirty="0"/>
          </a:p>
        </p:txBody>
      </p:sp>
      <p:pic>
        <p:nvPicPr>
          <p:cNvPr id="11" name="Picture 6" descr="Sehrát 27 zemí. Jak funguje Evropská unie? | Zemedelec.cz – zpravodajství  ze všech oborů zemědělství">
            <a:extLst>
              <a:ext uri="{FF2B5EF4-FFF2-40B4-BE49-F238E27FC236}">
                <a16:creationId xmlns:a16="http://schemas.microsoft.com/office/drawing/2014/main" id="{BBB034D7-7BA0-4E96-BCB5-E235005A9A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169" y="9061501"/>
            <a:ext cx="2436518" cy="15588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Regionální stálá konference Karlovarského kraje">
            <a:extLst>
              <a:ext uri="{FF2B5EF4-FFF2-40B4-BE49-F238E27FC236}">
                <a16:creationId xmlns:a16="http://schemas.microsoft.com/office/drawing/2014/main" id="{7E35CBB3-86B3-4B40-B718-78489037A2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7626" y="9094961"/>
            <a:ext cx="6112208" cy="155887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D0109240-8E5A-4454-BF87-C58E1AE11937}"/>
              </a:ext>
            </a:extLst>
          </p:cNvPr>
          <p:cNvSpPr/>
          <p:nvPr/>
        </p:nvSpPr>
        <p:spPr>
          <a:xfrm>
            <a:off x="521169" y="11041548"/>
            <a:ext cx="13332915" cy="2579039"/>
          </a:xfrm>
          <a:prstGeom prst="rect">
            <a:avLst/>
          </a:prstGeom>
        </p:spPr>
        <p:txBody>
          <a:bodyPr wrap="square">
            <a:spAutoFit/>
          </a:bodyPr>
          <a:lstStyle/>
          <a:p>
            <a:pPr algn="just">
              <a:lnSpc>
                <a:spcPct val="150000"/>
              </a:lnSpc>
            </a:pPr>
            <a:r>
              <a:rPr lang="cs-CZ" sz="2200" b="1" dirty="0"/>
              <a:t>Drobnější projekt spojuje pomoc lidem a ekologický cíl výsadby dřevin</a:t>
            </a:r>
          </a:p>
          <a:p>
            <a:pPr algn="just">
              <a:lnSpc>
                <a:spcPct val="150000"/>
              </a:lnSpc>
            </a:pPr>
            <a:r>
              <a:rPr lang="cs-CZ" sz="2200" dirty="0"/>
              <a:t>Nadace ČSOB pomáhá regionům a veřejnost podpořila projekt </a:t>
            </a:r>
            <a:r>
              <a:rPr lang="cs-CZ" sz="2200" b="1" dirty="0"/>
              <a:t>"Ovoce z Charitní zahrady pomůže rodinám". </a:t>
            </a:r>
            <a:br>
              <a:rPr lang="cs-CZ" sz="2200" b="1" dirty="0"/>
            </a:br>
            <a:r>
              <a:rPr lang="cs-CZ" sz="2200" dirty="0"/>
              <a:t>V rámci projektu došlo k osázení charitní zahrady ve Šternberku 8 ovocnými stromy a 30ti ovocnými keři. Zahrada bude přístupná lidem v krizi tak, aby si mohli ovoce sklidit, zavařit nebo jinak zpracovat. Těšíme se příští rok na první plody, které budou pomáhat.</a:t>
            </a:r>
          </a:p>
        </p:txBody>
      </p:sp>
      <p:pic>
        <p:nvPicPr>
          <p:cNvPr id="17" name="Picture 18" descr="Fórum dárců | ČSOB pomáhá regionům Podzimní výzva - DIVOKÁ KARTA">
            <a:extLst>
              <a:ext uri="{FF2B5EF4-FFF2-40B4-BE49-F238E27FC236}">
                <a16:creationId xmlns:a16="http://schemas.microsoft.com/office/drawing/2014/main" id="{D80BFFE3-61F9-409C-B04C-FD407DC6A9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169" y="13923731"/>
            <a:ext cx="3524107" cy="1773801"/>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1B5E04A4-7285-43B0-9ABF-2CB85F2A293A}"/>
              </a:ext>
            </a:extLst>
          </p:cNvPr>
          <p:cNvSpPr/>
          <p:nvPr/>
        </p:nvSpPr>
        <p:spPr>
          <a:xfrm>
            <a:off x="418445" y="16000677"/>
            <a:ext cx="14011930" cy="2579039"/>
          </a:xfrm>
          <a:prstGeom prst="rect">
            <a:avLst/>
          </a:prstGeom>
        </p:spPr>
        <p:txBody>
          <a:bodyPr wrap="square">
            <a:spAutoFit/>
          </a:bodyPr>
          <a:lstStyle/>
          <a:p>
            <a:pPr>
              <a:lnSpc>
                <a:spcPct val="150000"/>
              </a:lnSpc>
            </a:pPr>
            <a:r>
              <a:rPr lang="cs-CZ" sz="2200" b="1" dirty="0"/>
              <a:t>Snížíme energetickou náročnost a modernizujeme zázemí zdravotní a hospicové péče ve Šternberku</a:t>
            </a:r>
          </a:p>
          <a:p>
            <a:pPr>
              <a:lnSpc>
                <a:spcPct val="150000"/>
              </a:lnSpc>
            </a:pPr>
            <a:r>
              <a:rPr lang="cs-CZ" sz="2200" dirty="0"/>
              <a:t>Všeobecné sestry pracují přímo v domácnostech klientů, nicméně pro práci s dokumentací, jednání s klienty, příbuznými </a:t>
            </a:r>
            <a:br>
              <a:rPr lang="cs-CZ" sz="2200" dirty="0"/>
            </a:br>
            <a:r>
              <a:rPr lang="cs-CZ" sz="2200" dirty="0"/>
              <a:t>a lékaři, potřebují samostatný dispečink a soukromí. Účelem projektu je výměna elektrických rozvodů, zajištění kvalitního osvětlení, podlahy a topení. Dále zajistit zateplení jejich venkovních zdí a stropu. Tento projekt podpoří snížení energetické náročnosti dispečinku a stabilizaci zázemí.</a:t>
            </a:r>
          </a:p>
        </p:txBody>
      </p:sp>
      <p:pic>
        <p:nvPicPr>
          <p:cNvPr id="1030" name="Picture 6" descr="Děkujeme Nadaci ČEZ - Společnost DUHA">
            <a:extLst>
              <a:ext uri="{FF2B5EF4-FFF2-40B4-BE49-F238E27FC236}">
                <a16:creationId xmlns:a16="http://schemas.microsoft.com/office/drawing/2014/main" id="{616AEB0F-D29C-434F-881F-F2B699FCDD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2528" y="13646072"/>
            <a:ext cx="2690831" cy="205146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6DBF83A1-8D5F-E643-FED6-450470471344}"/>
              </a:ext>
            </a:extLst>
          </p:cNvPr>
          <p:cNvSpPr txBox="1"/>
          <p:nvPr/>
        </p:nvSpPr>
        <p:spPr>
          <a:xfrm>
            <a:off x="170399" y="20499336"/>
            <a:ext cx="3189794" cy="584775"/>
          </a:xfrm>
          <a:prstGeom prst="rect">
            <a:avLst/>
          </a:prstGeom>
          <a:noFill/>
        </p:spPr>
        <p:txBody>
          <a:bodyPr wrap="square" rtlCol="0">
            <a:spAutoFit/>
          </a:bodyPr>
          <a:lstStyle/>
          <a:p>
            <a:r>
              <a:rPr lang="cs-CZ" sz="3200" dirty="0"/>
              <a:t>8</a:t>
            </a:r>
          </a:p>
        </p:txBody>
      </p:sp>
    </p:spTree>
    <p:extLst>
      <p:ext uri="{BB962C8B-B14F-4D97-AF65-F5344CB8AC3E}">
        <p14:creationId xmlns:p14="http://schemas.microsoft.com/office/powerpoint/2010/main" val="4076254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D62D4C0A-EECD-46EE-8677-0ACD45050F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2736" y="-143148"/>
            <a:ext cx="2476643" cy="2215134"/>
          </a:xfrm>
          <a:prstGeom prst="rect">
            <a:avLst/>
          </a:prstGeom>
          <a:effectLst>
            <a:glow rad="254000">
              <a:schemeClr val="accent1">
                <a:alpha val="40000"/>
              </a:schemeClr>
            </a:glow>
          </a:effectLst>
        </p:spPr>
      </p:pic>
      <p:pic>
        <p:nvPicPr>
          <p:cNvPr id="10" name="Obrázek 9">
            <a:extLst>
              <a:ext uri="{FF2B5EF4-FFF2-40B4-BE49-F238E27FC236}">
                <a16:creationId xmlns:a16="http://schemas.microsoft.com/office/drawing/2014/main" id="{64A107F1-CAA9-4E0B-94A7-BF80595F26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596666" y="-207919"/>
            <a:ext cx="2476643" cy="2215134"/>
          </a:xfrm>
          <a:prstGeom prst="rect">
            <a:avLst/>
          </a:prstGeom>
          <a:effectLst>
            <a:glow rad="215900">
              <a:schemeClr val="accent1">
                <a:alpha val="40000"/>
              </a:schemeClr>
            </a:glow>
          </a:effectLst>
        </p:spPr>
      </p:pic>
      <p:cxnSp>
        <p:nvCxnSpPr>
          <p:cNvPr id="15" name="Přímá spojnice 14">
            <a:extLst>
              <a:ext uri="{FF2B5EF4-FFF2-40B4-BE49-F238E27FC236}">
                <a16:creationId xmlns:a16="http://schemas.microsoft.com/office/drawing/2014/main" id="{BE424AD7-1A6B-4666-A4B6-3A42549BC12C}"/>
              </a:ext>
            </a:extLst>
          </p:cNvPr>
          <p:cNvCxnSpPr/>
          <p:nvPr/>
        </p:nvCxnSpPr>
        <p:spPr>
          <a:xfrm>
            <a:off x="0" y="19137086"/>
            <a:ext cx="1476057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5">
            <a:extLst>
              <a:ext uri="{FF2B5EF4-FFF2-40B4-BE49-F238E27FC236}">
                <a16:creationId xmlns:a16="http://schemas.microsoft.com/office/drawing/2014/main" id="{05ABB7A2-3939-4213-9341-BC9DFA2FD320}"/>
              </a:ext>
            </a:extLst>
          </p:cNvPr>
          <p:cNvPicPr>
            <a:picLocks noChangeAspect="1"/>
          </p:cNvPicPr>
          <p:nvPr/>
        </p:nvPicPr>
        <p:blipFill>
          <a:blip r:embed="rId4"/>
          <a:srcRect l="27835" t="9124" r="16415"/>
          <a:stretch>
            <a:fillRect/>
          </a:stretch>
        </p:blipFill>
        <p:spPr>
          <a:xfrm>
            <a:off x="12915503" y="19674810"/>
            <a:ext cx="1175057" cy="1198577"/>
          </a:xfrm>
          <a:prstGeom prst="rect">
            <a:avLst/>
          </a:prstGeom>
        </p:spPr>
      </p:pic>
      <p:pic>
        <p:nvPicPr>
          <p:cNvPr id="11" name="Obrázek 10">
            <a:extLst>
              <a:ext uri="{FF2B5EF4-FFF2-40B4-BE49-F238E27FC236}">
                <a16:creationId xmlns:a16="http://schemas.microsoft.com/office/drawing/2014/main" id="{89E0D4A4-D69C-45FE-BCDF-3C522881D9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3908" y="1584257"/>
            <a:ext cx="10432759" cy="7824569"/>
          </a:xfrm>
          <a:prstGeom prst="rect">
            <a:avLst/>
          </a:prstGeom>
        </p:spPr>
      </p:pic>
      <p:pic>
        <p:nvPicPr>
          <p:cNvPr id="12" name="Obrázek 11">
            <a:extLst>
              <a:ext uri="{FF2B5EF4-FFF2-40B4-BE49-F238E27FC236}">
                <a16:creationId xmlns:a16="http://schemas.microsoft.com/office/drawing/2014/main" id="{025F77CD-7F1D-4267-AAD5-D3C45BBAF9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3907" y="10305367"/>
            <a:ext cx="10432759" cy="7935177"/>
          </a:xfrm>
          <a:prstGeom prst="rect">
            <a:avLst/>
          </a:prstGeom>
        </p:spPr>
      </p:pic>
      <p:cxnSp>
        <p:nvCxnSpPr>
          <p:cNvPr id="14" name="Přímá spojnice 13">
            <a:extLst>
              <a:ext uri="{FF2B5EF4-FFF2-40B4-BE49-F238E27FC236}">
                <a16:creationId xmlns:a16="http://schemas.microsoft.com/office/drawing/2014/main" id="{3DF69C83-5106-4FE7-A0CA-4E4CCCD32705}"/>
              </a:ext>
            </a:extLst>
          </p:cNvPr>
          <p:cNvCxnSpPr/>
          <p:nvPr/>
        </p:nvCxnSpPr>
        <p:spPr>
          <a:xfrm>
            <a:off x="2163907" y="9797143"/>
            <a:ext cx="104327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D2C18262-AEDA-4765-A3F0-7F7D81ED6312}"/>
              </a:ext>
            </a:extLst>
          </p:cNvPr>
          <p:cNvCxnSpPr/>
          <p:nvPr/>
        </p:nvCxnSpPr>
        <p:spPr>
          <a:xfrm>
            <a:off x="925585" y="4336869"/>
            <a:ext cx="0" cy="1076379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Přímá spojnice 19">
            <a:extLst>
              <a:ext uri="{FF2B5EF4-FFF2-40B4-BE49-F238E27FC236}">
                <a16:creationId xmlns:a16="http://schemas.microsoft.com/office/drawing/2014/main" id="{D33C71EB-23E8-44C0-B040-B507E04C1D14}"/>
              </a:ext>
            </a:extLst>
          </p:cNvPr>
          <p:cNvCxnSpPr/>
          <p:nvPr/>
        </p:nvCxnSpPr>
        <p:spPr>
          <a:xfrm>
            <a:off x="13503031" y="4519749"/>
            <a:ext cx="0" cy="1092054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ovéPole 2">
            <a:extLst>
              <a:ext uri="{FF2B5EF4-FFF2-40B4-BE49-F238E27FC236}">
                <a16:creationId xmlns:a16="http://schemas.microsoft.com/office/drawing/2014/main" id="{FFBC9619-1CBA-4AE2-A38A-5AECB092BC67}"/>
              </a:ext>
            </a:extLst>
          </p:cNvPr>
          <p:cNvSpPr txBox="1"/>
          <p:nvPr/>
        </p:nvSpPr>
        <p:spPr>
          <a:xfrm>
            <a:off x="1227987" y="2968528"/>
            <a:ext cx="603963" cy="4939814"/>
          </a:xfrm>
          <a:prstGeom prst="rect">
            <a:avLst/>
          </a:prstGeom>
          <a:noFill/>
        </p:spPr>
        <p:txBody>
          <a:bodyPr wrap="square" rtlCol="0">
            <a:spAutoFit/>
          </a:bodyPr>
          <a:lstStyle/>
          <a:p>
            <a:pPr algn="ctr"/>
            <a:r>
              <a:rPr lang="cs-CZ" sz="3500" b="1" dirty="0">
                <a:solidFill>
                  <a:srgbClr val="C00000"/>
                </a:solidFill>
              </a:rPr>
              <a:t>Z</a:t>
            </a:r>
          </a:p>
          <a:p>
            <a:pPr algn="ctr"/>
            <a:r>
              <a:rPr lang="cs-CZ" sz="3500" b="1" dirty="0">
                <a:solidFill>
                  <a:srgbClr val="C00000"/>
                </a:solidFill>
              </a:rPr>
              <a:t>Á</a:t>
            </a:r>
          </a:p>
          <a:p>
            <a:pPr algn="ctr"/>
            <a:r>
              <a:rPr lang="cs-CZ" sz="3500" b="1" dirty="0">
                <a:solidFill>
                  <a:srgbClr val="C00000"/>
                </a:solidFill>
              </a:rPr>
              <a:t>Ř</a:t>
            </a:r>
          </a:p>
          <a:p>
            <a:pPr algn="ctr"/>
            <a:r>
              <a:rPr lang="cs-CZ" sz="3500" b="1" dirty="0">
                <a:solidFill>
                  <a:srgbClr val="C00000"/>
                </a:solidFill>
              </a:rPr>
              <a:t>Í</a:t>
            </a:r>
          </a:p>
          <a:p>
            <a:pPr algn="ctr"/>
            <a:endParaRPr lang="cs-CZ" sz="3500" b="1" dirty="0">
              <a:solidFill>
                <a:srgbClr val="C00000"/>
              </a:solidFill>
            </a:endParaRPr>
          </a:p>
          <a:p>
            <a:pPr algn="ctr"/>
            <a:r>
              <a:rPr lang="cs-CZ" sz="3500" b="1" dirty="0">
                <a:solidFill>
                  <a:srgbClr val="C00000"/>
                </a:solidFill>
              </a:rPr>
              <a:t>2</a:t>
            </a:r>
          </a:p>
          <a:p>
            <a:pPr algn="ctr"/>
            <a:r>
              <a:rPr lang="cs-CZ" sz="3500" b="1" dirty="0">
                <a:solidFill>
                  <a:srgbClr val="C00000"/>
                </a:solidFill>
              </a:rPr>
              <a:t>0</a:t>
            </a:r>
          </a:p>
          <a:p>
            <a:pPr algn="ctr"/>
            <a:r>
              <a:rPr lang="cs-CZ" sz="3500" b="1" dirty="0">
                <a:solidFill>
                  <a:srgbClr val="C00000"/>
                </a:solidFill>
              </a:rPr>
              <a:t>2</a:t>
            </a:r>
          </a:p>
          <a:p>
            <a:pPr algn="ctr"/>
            <a:r>
              <a:rPr lang="cs-CZ" sz="3500" b="1" dirty="0">
                <a:solidFill>
                  <a:srgbClr val="C00000"/>
                </a:solidFill>
              </a:rPr>
              <a:t>3</a:t>
            </a:r>
          </a:p>
        </p:txBody>
      </p:sp>
      <p:sp>
        <p:nvSpPr>
          <p:cNvPr id="4" name="TextovéPole 3">
            <a:extLst>
              <a:ext uri="{FF2B5EF4-FFF2-40B4-BE49-F238E27FC236}">
                <a16:creationId xmlns:a16="http://schemas.microsoft.com/office/drawing/2014/main" id="{EE03B1C4-C203-4FC8-B814-EBEB7FD664D4}"/>
              </a:ext>
            </a:extLst>
          </p:cNvPr>
          <p:cNvSpPr txBox="1"/>
          <p:nvPr/>
        </p:nvSpPr>
        <p:spPr>
          <a:xfrm>
            <a:off x="1257542" y="10646895"/>
            <a:ext cx="603930" cy="7094250"/>
          </a:xfrm>
          <a:prstGeom prst="rect">
            <a:avLst/>
          </a:prstGeom>
          <a:noFill/>
        </p:spPr>
        <p:txBody>
          <a:bodyPr wrap="square" rtlCol="0">
            <a:spAutoFit/>
          </a:bodyPr>
          <a:lstStyle/>
          <a:p>
            <a:pPr algn="ctr"/>
            <a:r>
              <a:rPr lang="cs-CZ" sz="3500" b="1" dirty="0">
                <a:solidFill>
                  <a:srgbClr val="C00000"/>
                </a:solidFill>
              </a:rPr>
              <a:t>L</a:t>
            </a:r>
          </a:p>
          <a:p>
            <a:pPr algn="ctr"/>
            <a:r>
              <a:rPr lang="cs-CZ" sz="3500" b="1" dirty="0">
                <a:solidFill>
                  <a:srgbClr val="C00000"/>
                </a:solidFill>
              </a:rPr>
              <a:t>I</a:t>
            </a:r>
          </a:p>
          <a:p>
            <a:pPr algn="ctr"/>
            <a:r>
              <a:rPr lang="cs-CZ" sz="3500" b="1" dirty="0">
                <a:solidFill>
                  <a:srgbClr val="C00000"/>
                </a:solidFill>
              </a:rPr>
              <a:t>S</a:t>
            </a:r>
          </a:p>
          <a:p>
            <a:pPr algn="ctr"/>
            <a:r>
              <a:rPr lang="cs-CZ" sz="3500" b="1" dirty="0">
                <a:solidFill>
                  <a:srgbClr val="C00000"/>
                </a:solidFill>
              </a:rPr>
              <a:t>T</a:t>
            </a:r>
          </a:p>
          <a:p>
            <a:pPr algn="ctr"/>
            <a:r>
              <a:rPr lang="cs-CZ" sz="3500" b="1" dirty="0">
                <a:solidFill>
                  <a:srgbClr val="C00000"/>
                </a:solidFill>
              </a:rPr>
              <a:t>O</a:t>
            </a:r>
          </a:p>
          <a:p>
            <a:pPr algn="ctr"/>
            <a:r>
              <a:rPr lang="cs-CZ" sz="3500" b="1" dirty="0">
                <a:solidFill>
                  <a:srgbClr val="C00000"/>
                </a:solidFill>
              </a:rPr>
              <a:t>P</a:t>
            </a:r>
          </a:p>
          <a:p>
            <a:pPr algn="ctr"/>
            <a:r>
              <a:rPr lang="cs-CZ" sz="3500" b="1" dirty="0">
                <a:solidFill>
                  <a:srgbClr val="C00000"/>
                </a:solidFill>
              </a:rPr>
              <a:t>A</a:t>
            </a:r>
          </a:p>
          <a:p>
            <a:pPr algn="ctr"/>
            <a:r>
              <a:rPr lang="cs-CZ" sz="3500" b="1" dirty="0">
                <a:solidFill>
                  <a:srgbClr val="C00000"/>
                </a:solidFill>
              </a:rPr>
              <a:t>D</a:t>
            </a:r>
          </a:p>
          <a:p>
            <a:pPr algn="ctr"/>
            <a:endParaRPr lang="cs-CZ" sz="3500" b="1" dirty="0">
              <a:solidFill>
                <a:srgbClr val="C00000"/>
              </a:solidFill>
            </a:endParaRPr>
          </a:p>
          <a:p>
            <a:pPr algn="ctr"/>
            <a:r>
              <a:rPr lang="cs-CZ" sz="3500" b="1" dirty="0">
                <a:solidFill>
                  <a:srgbClr val="C00000"/>
                </a:solidFill>
              </a:rPr>
              <a:t>2</a:t>
            </a:r>
          </a:p>
          <a:p>
            <a:pPr algn="ctr"/>
            <a:r>
              <a:rPr lang="cs-CZ" sz="3500" b="1" dirty="0">
                <a:solidFill>
                  <a:srgbClr val="C00000"/>
                </a:solidFill>
              </a:rPr>
              <a:t>0</a:t>
            </a:r>
          </a:p>
          <a:p>
            <a:pPr algn="ctr"/>
            <a:r>
              <a:rPr lang="cs-CZ" sz="3500" b="1" dirty="0">
                <a:solidFill>
                  <a:srgbClr val="C00000"/>
                </a:solidFill>
              </a:rPr>
              <a:t>2</a:t>
            </a:r>
          </a:p>
          <a:p>
            <a:pPr algn="ctr"/>
            <a:r>
              <a:rPr lang="cs-CZ" sz="3500" b="1" dirty="0">
                <a:solidFill>
                  <a:srgbClr val="C00000"/>
                </a:solidFill>
              </a:rPr>
              <a:t>3</a:t>
            </a:r>
          </a:p>
        </p:txBody>
      </p:sp>
      <p:sp>
        <p:nvSpPr>
          <p:cNvPr id="5" name="TextovéPole 4">
            <a:extLst>
              <a:ext uri="{FF2B5EF4-FFF2-40B4-BE49-F238E27FC236}">
                <a16:creationId xmlns:a16="http://schemas.microsoft.com/office/drawing/2014/main" id="{FBEB356F-CEBE-4509-AF2C-E7C1A6741F63}"/>
              </a:ext>
            </a:extLst>
          </p:cNvPr>
          <p:cNvSpPr txBox="1"/>
          <p:nvPr/>
        </p:nvSpPr>
        <p:spPr>
          <a:xfrm>
            <a:off x="2163907" y="18370007"/>
            <a:ext cx="9592664" cy="400110"/>
          </a:xfrm>
          <a:prstGeom prst="rect">
            <a:avLst/>
          </a:prstGeom>
          <a:noFill/>
        </p:spPr>
        <p:txBody>
          <a:bodyPr wrap="square" rtlCol="0">
            <a:spAutoFit/>
          </a:bodyPr>
          <a:lstStyle/>
          <a:p>
            <a:r>
              <a:rPr lang="cs-CZ" sz="2000" i="1" dirty="0" err="1"/>
              <a:t>Photo</a:t>
            </a:r>
            <a:r>
              <a:rPr lang="cs-CZ" sz="2000" i="1" dirty="0"/>
              <a:t>: Marek Hnila</a:t>
            </a:r>
          </a:p>
        </p:txBody>
      </p:sp>
      <p:sp>
        <p:nvSpPr>
          <p:cNvPr id="6" name="Obdélník 5">
            <a:extLst>
              <a:ext uri="{FF2B5EF4-FFF2-40B4-BE49-F238E27FC236}">
                <a16:creationId xmlns:a16="http://schemas.microsoft.com/office/drawing/2014/main" id="{1A387A73-4356-4081-A249-A7686D7D3DA7}"/>
              </a:ext>
            </a:extLst>
          </p:cNvPr>
          <p:cNvSpPr/>
          <p:nvPr/>
        </p:nvSpPr>
        <p:spPr>
          <a:xfrm>
            <a:off x="3239589" y="19674810"/>
            <a:ext cx="8516982" cy="96273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500" dirty="0">
                <a:ln w="0"/>
                <a:solidFill>
                  <a:schemeClr val="tx1"/>
                </a:solidFill>
                <a:effectLst>
                  <a:outerShdw blurRad="38100" dist="19050" dir="2700000" algn="tl" rotWithShape="0">
                    <a:schemeClr val="dk1">
                      <a:alpha val="40000"/>
                    </a:schemeClr>
                  </a:outerShdw>
                </a:effectLst>
              </a:rPr>
              <a:t>Rekonstrukce budovy Charity ve Šternberku</a:t>
            </a:r>
            <a:endParaRPr lang="cs-CZ" sz="2500" dirty="0"/>
          </a:p>
        </p:txBody>
      </p:sp>
      <p:sp>
        <p:nvSpPr>
          <p:cNvPr id="2" name="TextovéPole 1">
            <a:extLst>
              <a:ext uri="{FF2B5EF4-FFF2-40B4-BE49-F238E27FC236}">
                <a16:creationId xmlns:a16="http://schemas.microsoft.com/office/drawing/2014/main" id="{637DACAF-5523-00C3-D853-AE071F22AA7B}"/>
              </a:ext>
            </a:extLst>
          </p:cNvPr>
          <p:cNvSpPr txBox="1"/>
          <p:nvPr/>
        </p:nvSpPr>
        <p:spPr>
          <a:xfrm>
            <a:off x="170399" y="20499336"/>
            <a:ext cx="3189794" cy="584775"/>
          </a:xfrm>
          <a:prstGeom prst="rect">
            <a:avLst/>
          </a:prstGeom>
          <a:noFill/>
        </p:spPr>
        <p:txBody>
          <a:bodyPr wrap="square" rtlCol="0">
            <a:spAutoFit/>
          </a:bodyPr>
          <a:lstStyle/>
          <a:p>
            <a:r>
              <a:rPr lang="cs-CZ" sz="3200" dirty="0"/>
              <a:t>9</a:t>
            </a:r>
          </a:p>
        </p:txBody>
      </p:sp>
    </p:spTree>
    <p:extLst>
      <p:ext uri="{BB962C8B-B14F-4D97-AF65-F5344CB8AC3E}">
        <p14:creationId xmlns:p14="http://schemas.microsoft.com/office/powerpoint/2010/main" val="4214111092"/>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968</TotalTime>
  <Words>2224</Words>
  <Application>Microsoft Office PowerPoint</Application>
  <PresentationFormat>Vlastní</PresentationFormat>
  <Paragraphs>170</Paragraphs>
  <Slides>16</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16</vt:i4>
      </vt:variant>
    </vt:vector>
  </HeadingPairs>
  <TitlesOfParts>
    <vt:vector size="25" baseType="lpstr">
      <vt:lpstr>Algerian</vt:lpstr>
      <vt:lpstr>Arial</vt:lpstr>
      <vt:lpstr>Bahnschrift SemiBold</vt:lpstr>
      <vt:lpstr>Baskerville Old Face</vt:lpstr>
      <vt:lpstr>Book Antiqua</vt:lpstr>
      <vt:lpstr>Calibri</vt:lpstr>
      <vt:lpstr>Calibri Light</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Kateřina Kargerová</dc:creator>
  <cp:lastModifiedBy>Dana Axmannová</cp:lastModifiedBy>
  <cp:revision>71</cp:revision>
  <cp:lastPrinted>2023-12-07T10:33:14Z</cp:lastPrinted>
  <dcterms:created xsi:type="dcterms:W3CDTF">2023-11-30T13:16:13Z</dcterms:created>
  <dcterms:modified xsi:type="dcterms:W3CDTF">2023-12-10T19:11:32Z</dcterms:modified>
</cp:coreProperties>
</file>